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54" r:id="rId3"/>
    <p:sldId id="406" r:id="rId4"/>
    <p:sldId id="414" r:id="rId5"/>
    <p:sldId id="418" r:id="rId6"/>
    <p:sldId id="416" r:id="rId7"/>
    <p:sldId id="417" r:id="rId8"/>
    <p:sldId id="419" r:id="rId9"/>
    <p:sldId id="420" r:id="rId10"/>
    <p:sldId id="412" r:id="rId11"/>
    <p:sldId id="411" r:id="rId12"/>
    <p:sldId id="410" r:id="rId13"/>
    <p:sldId id="3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756" autoAdjust="0"/>
  </p:normalViewPr>
  <p:slideViewPr>
    <p:cSldViewPr>
      <p:cViewPr varScale="1">
        <p:scale>
          <a:sx n="71" d="100"/>
          <a:sy n="71" d="100"/>
        </p:scale>
        <p:origin x="678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0321C-E28A-4837-B5FC-ECD5127AC56A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46E5-62DE-4DFE-AFCC-3DFB0D41FD4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F9F6-A8F5-44B6-B420-DC824A73DFDE}" type="datetimeFigureOut">
              <a:rPr lang="en-US" smtClean="0"/>
              <a:pPr/>
              <a:t>1/26/2022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C58DD-4F13-4B23-BE5A-499FA8B721A6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ZA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Cells and Nucleic Acids Exam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CBB79-4FC3-48C7-956B-114D3E695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850900"/>
          </a:xfrm>
          <a:solidFill>
            <a:schemeClr val="folHlink"/>
          </a:solidFill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DNA Replication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832101" y="1268414"/>
            <a:ext cx="5712884" cy="5443537"/>
            <a:chOff x="1338" y="799"/>
            <a:chExt cx="2699" cy="3429"/>
          </a:xfrm>
        </p:grpSpPr>
        <p:pic>
          <p:nvPicPr>
            <p:cNvPr id="23558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46" y="799"/>
              <a:ext cx="2086" cy="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1355899">
              <a:off x="2899" y="2550"/>
              <a:ext cx="1138" cy="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869338">
              <a:off x="1338" y="2568"/>
              <a:ext cx="1051" cy="1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359900" y="2924176"/>
            <a:ext cx="230293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Unzip into two single strands</a:t>
            </a:r>
            <a:endParaRPr lang="en-US" sz="2800" b="1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7920567" y="3789363"/>
            <a:ext cx="115146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1734" y="2997200"/>
            <a:ext cx="441536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0151" y="2924175"/>
            <a:ext cx="441536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71501" y="714376"/>
            <a:ext cx="112331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 Describe the process of DNA replication.                   (6)</a:t>
            </a:r>
            <a:r>
              <a:rPr lang="en-GB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666845" y="2205038"/>
            <a:ext cx="308507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Arial" pitchFamily="34" charset="0"/>
                <a:cs typeface="Arial" pitchFamily="34" charset="0"/>
              </a:rPr>
              <a:t>Strand 1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7429501" y="2214563"/>
            <a:ext cx="3309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Arial" pitchFamily="34" charset="0"/>
                <a:cs typeface="Arial" pitchFamily="34" charset="0"/>
              </a:rPr>
              <a:t>                 Strand 2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  <p:bldP spid="45065" grpId="0"/>
      <p:bldP spid="450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285875"/>
            <a:ext cx="10972800" cy="642938"/>
          </a:xfrm>
          <a:solidFill>
            <a:schemeClr val="folHlink"/>
          </a:solidFill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   DNA Replication – Answer                   (6)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500" y="2214554"/>
            <a:ext cx="10972800" cy="464344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With cell division -  New cells require exact copies of the DNA as it is in the mother cell.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Step 1: DNA unwinds, becomes ladder-shaped.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Step 2: Weak H-bonds break, DNA molecule unzips.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Step 3: Each strand forms a complementary strand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            for itself - Nucleotides attach G - C and A - T 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 Step 4: Each strand becomes a double helix.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   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The end result is TWO identical DNA molecules.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Sometimes 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mistakes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happen – </a:t>
            </a:r>
            <a:r>
              <a:rPr lang="en-GB" sz="2800" b="1" i="1" dirty="0">
                <a:latin typeface="Arial" pitchFamily="34" charset="0"/>
                <a:cs typeface="Arial" pitchFamily="34" charset="0"/>
              </a:rPr>
              <a:t>mutation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285728"/>
            <a:ext cx="8229600" cy="928694"/>
          </a:xfrm>
          <a:noFill/>
        </p:spPr>
        <p:txBody>
          <a:bodyPr>
            <a:noAutofit/>
          </a:bodyPr>
          <a:lstStyle/>
          <a:p>
            <a:pPr algn="l"/>
            <a: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1424" y="1300163"/>
            <a:ext cx="7163951" cy="13430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2.4  Tabulate THREE structural differences</a:t>
            </a:r>
          </a:p>
          <a:p>
            <a:pPr marL="0" indent="0">
              <a:buNone/>
            </a:pPr>
            <a:r>
              <a:rPr lang="en-Z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between DNA and RNA.                 (7)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3902" y="3000372"/>
            <a:ext cx="5572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  <p:graphicFrame>
        <p:nvGraphicFramePr>
          <p:cNvPr id="5" name="Group 27"/>
          <p:cNvGraphicFramePr>
            <a:graphicFrameLocks/>
          </p:cNvGraphicFramePr>
          <p:nvPr/>
        </p:nvGraphicFramePr>
        <p:xfrm>
          <a:off x="1095340" y="2600309"/>
          <a:ext cx="9139262" cy="3971964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5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DNA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RNA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Double strand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strand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Deoxyribose sugar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Ribose sugar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5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Thymine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Thymine replaced by </a:t>
                      </a:r>
                      <a:r>
                        <a:rPr kumimoji="0" lang="en-GB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Uracil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285728"/>
            <a:ext cx="8229600" cy="928694"/>
          </a:xfrm>
          <a:noFill/>
        </p:spPr>
        <p:txBody>
          <a:bodyPr>
            <a:noAutofit/>
          </a:bodyPr>
          <a:lstStyle/>
          <a:p>
            <a:pPr algn="l"/>
            <a: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1424" y="1300162"/>
            <a:ext cx="9001000" cy="5557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Choice Questions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1.1.1     In a DNA molecule …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	guanine pairs with adenine.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B	adenine pairs with thymine.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	cytosine pairs with adenine.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D	guanine pairs with thymine.</a:t>
            </a:r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1.1.2	A sample of DNA has 60 guanine bases and 30 adenine bases	How many phosphate molecules would you expect in this sample 	of DNA?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	30			B	90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	180			D	270 	</a:t>
            </a:r>
          </a:p>
          <a:p>
            <a:pPr marL="0" indent="0">
              <a:buNone/>
            </a:pPr>
            <a:endParaRPr lang="en-ZA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5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7334252" y="500063"/>
            <a:ext cx="2762249" cy="6000750"/>
            <a:chOff x="4143372" y="500042"/>
            <a:chExt cx="2071702" cy="6000792"/>
          </a:xfrm>
        </p:grpSpPr>
        <p:grpSp>
          <p:nvGrpSpPr>
            <p:cNvPr id="3" name="Group 81"/>
            <p:cNvGrpSpPr>
              <a:grpSpLocks/>
            </p:cNvGrpSpPr>
            <p:nvPr/>
          </p:nvGrpSpPr>
          <p:grpSpPr bwMode="auto">
            <a:xfrm flipH="1">
              <a:off x="4143372" y="1357298"/>
              <a:ext cx="2071702" cy="857256"/>
              <a:chOff x="5143504" y="4357694"/>
              <a:chExt cx="4357718" cy="1785950"/>
            </a:xfrm>
          </p:grpSpPr>
          <p:grpSp>
            <p:nvGrpSpPr>
              <p:cNvPr id="4" name="Group 24"/>
              <p:cNvGrpSpPr>
                <a:grpSpLocks/>
              </p:cNvGrpSpPr>
              <p:nvPr/>
            </p:nvGrpSpPr>
            <p:grpSpPr bwMode="auto">
              <a:xfrm>
                <a:off x="5143504" y="435769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86" name="Oval 85"/>
                <p:cNvSpPr/>
                <p:nvPr/>
              </p:nvSpPr>
              <p:spPr>
                <a:xfrm>
                  <a:off x="857224" y="2071678"/>
                  <a:ext cx="1500547" cy="14278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87" name="Regular Pentagon 86"/>
                <p:cNvSpPr/>
                <p:nvPr/>
              </p:nvSpPr>
              <p:spPr>
                <a:xfrm>
                  <a:off x="2714730" y="3431247"/>
                  <a:ext cx="1923614" cy="1712265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88" name="Straight Connector 87"/>
                <p:cNvCxnSpPr>
                  <a:stCxn id="87" idx="1"/>
                  <a:endCxn id="86" idx="5"/>
                </p:cNvCxnSpPr>
                <p:nvPr/>
              </p:nvCxnSpPr>
              <p:spPr>
                <a:xfrm rot="10800000">
                  <a:off x="2139632" y="3289034"/>
                  <a:ext cx="575098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>
                  <a:stCxn id="87" idx="5"/>
                </p:cNvCxnSpPr>
                <p:nvPr/>
              </p:nvCxnSpPr>
              <p:spPr>
                <a:xfrm flipV="1">
                  <a:off x="4638344" y="4000105"/>
                  <a:ext cx="1216304" cy="8533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7571136" y="4642123"/>
                <a:ext cx="1215486" cy="859902"/>
              </a:xfrm>
              <a:prstGeom prst="rect">
                <a:avLst/>
              </a:prstGeom>
              <a:solidFill>
                <a:srgbClr val="E31B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  G</a:t>
                </a:r>
                <a:endParaRPr lang="en-CA" sz="3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 useBgFill="1">
            <p:nvSpPr>
              <p:cNvPr id="85" name="Flowchart: Delay 84"/>
              <p:cNvSpPr/>
              <p:nvPr/>
            </p:nvSpPr>
            <p:spPr>
              <a:xfrm flipH="1">
                <a:off x="8359199" y="4642123"/>
                <a:ext cx="1142023" cy="863208"/>
              </a:xfrm>
              <a:prstGeom prst="flowChartDelay">
                <a:avLst/>
              </a:prstGeom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5" name="Group 89"/>
            <p:cNvGrpSpPr>
              <a:grpSpLocks/>
            </p:cNvGrpSpPr>
            <p:nvPr/>
          </p:nvGrpSpPr>
          <p:grpSpPr bwMode="auto">
            <a:xfrm flipH="1">
              <a:off x="4143372" y="3000372"/>
              <a:ext cx="2071702" cy="857256"/>
              <a:chOff x="5143504" y="4357694"/>
              <a:chExt cx="4357718" cy="1785950"/>
            </a:xfrm>
          </p:grpSpPr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5143504" y="435769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94" name="Oval 93"/>
                <p:cNvSpPr/>
                <p:nvPr/>
              </p:nvSpPr>
              <p:spPr>
                <a:xfrm>
                  <a:off x="857224" y="2071678"/>
                  <a:ext cx="1500547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95" name="Regular Pentagon 94"/>
                <p:cNvSpPr/>
                <p:nvPr/>
              </p:nvSpPr>
              <p:spPr>
                <a:xfrm>
                  <a:off x="2714730" y="3431251"/>
                  <a:ext cx="1923614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96" name="Straight Connector 95"/>
                <p:cNvCxnSpPr>
                  <a:stCxn id="95" idx="1"/>
                  <a:endCxn id="94" idx="5"/>
                </p:cNvCxnSpPr>
                <p:nvPr/>
              </p:nvCxnSpPr>
              <p:spPr>
                <a:xfrm rot="10800000">
                  <a:off x="2139632" y="3289034"/>
                  <a:ext cx="575098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5" idx="5"/>
                </p:cNvCxnSpPr>
                <p:nvPr/>
              </p:nvCxnSpPr>
              <p:spPr>
                <a:xfrm flipV="1">
                  <a:off x="4638344" y="4000109"/>
                  <a:ext cx="1216304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Rectangle 91"/>
              <p:cNvSpPr/>
              <p:nvPr/>
            </p:nvSpPr>
            <p:spPr>
              <a:xfrm>
                <a:off x="7571136" y="4642123"/>
                <a:ext cx="1215486" cy="859902"/>
              </a:xfrm>
              <a:prstGeom prst="rect">
                <a:avLst/>
              </a:prstGeom>
              <a:solidFill>
                <a:srgbClr val="E31B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  G</a:t>
                </a:r>
                <a:endParaRPr lang="en-CA" sz="3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 useBgFill="1">
            <p:nvSpPr>
              <p:cNvPr id="93" name="Flowchart: Delay 92"/>
              <p:cNvSpPr/>
              <p:nvPr/>
            </p:nvSpPr>
            <p:spPr>
              <a:xfrm flipH="1">
                <a:off x="8359199" y="4642123"/>
                <a:ext cx="1142023" cy="863210"/>
              </a:xfrm>
              <a:prstGeom prst="flowChartDelay">
                <a:avLst/>
              </a:prstGeom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12" name="Group 66"/>
            <p:cNvGrpSpPr>
              <a:grpSpLocks/>
            </p:cNvGrpSpPr>
            <p:nvPr/>
          </p:nvGrpSpPr>
          <p:grpSpPr bwMode="auto">
            <a:xfrm flipH="1">
              <a:off x="4429124" y="2143116"/>
              <a:ext cx="1785950" cy="857256"/>
              <a:chOff x="500034" y="1142984"/>
              <a:chExt cx="3714776" cy="1785950"/>
            </a:xfrm>
          </p:grpSpPr>
          <p:grpSp>
            <p:nvGrpSpPr>
              <p:cNvPr id="18" name="Group 16"/>
              <p:cNvGrpSpPr>
                <a:grpSpLocks/>
              </p:cNvGrpSpPr>
              <p:nvPr/>
            </p:nvGrpSpPr>
            <p:grpSpPr bwMode="auto">
              <a:xfrm>
                <a:off x="50003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70" name="Oval 69"/>
                <p:cNvSpPr/>
                <p:nvPr/>
              </p:nvSpPr>
              <p:spPr>
                <a:xfrm>
                  <a:off x="857224" y="2071678"/>
                  <a:ext cx="1496892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71" name="Regular Pentagon 70"/>
                <p:cNvSpPr/>
                <p:nvPr/>
              </p:nvSpPr>
              <p:spPr>
                <a:xfrm>
                  <a:off x="2713635" y="3431251"/>
                  <a:ext cx="1928312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72" name="Straight Connector 71"/>
                <p:cNvCxnSpPr>
                  <a:stCxn id="71" idx="1"/>
                  <a:endCxn id="70" idx="5"/>
                </p:cNvCxnSpPr>
                <p:nvPr/>
              </p:nvCxnSpPr>
              <p:spPr>
                <a:xfrm rot="10800000">
                  <a:off x="2138409" y="3289034"/>
                  <a:ext cx="575226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>
                  <a:stCxn id="71" idx="5"/>
                </p:cNvCxnSpPr>
                <p:nvPr/>
              </p:nvCxnSpPr>
              <p:spPr>
                <a:xfrm flipV="1">
                  <a:off x="4641946" y="4000109"/>
                  <a:ext cx="1215818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9" name="Pentagon 68"/>
              <p:cNvSpPr/>
              <p:nvPr/>
            </p:nvSpPr>
            <p:spPr>
              <a:xfrm>
                <a:off x="2999665" y="1500174"/>
                <a:ext cx="1215145" cy="787141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A</a:t>
                </a:r>
                <a:endParaRPr lang="en-CA" sz="1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19" name="Group 73"/>
            <p:cNvGrpSpPr>
              <a:grpSpLocks/>
            </p:cNvGrpSpPr>
            <p:nvPr/>
          </p:nvGrpSpPr>
          <p:grpSpPr bwMode="auto">
            <a:xfrm flipH="1">
              <a:off x="4500562" y="500042"/>
              <a:ext cx="1714512" cy="857256"/>
              <a:chOff x="5143504" y="1142984"/>
              <a:chExt cx="3643338" cy="1785950"/>
            </a:xfrm>
          </p:grpSpPr>
          <p:grpSp>
            <p:nvGrpSpPr>
              <p:cNvPr id="26" name="Group 32"/>
              <p:cNvGrpSpPr>
                <a:grpSpLocks/>
              </p:cNvGrpSpPr>
              <p:nvPr/>
            </p:nvGrpSpPr>
            <p:grpSpPr bwMode="auto">
              <a:xfrm>
                <a:off x="514350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78" name="Oval 77"/>
                <p:cNvSpPr/>
                <p:nvPr/>
              </p:nvSpPr>
              <p:spPr>
                <a:xfrm>
                  <a:off x="857224" y="2071678"/>
                  <a:ext cx="1502565" cy="14278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79" name="Regular Pentagon 78"/>
                <p:cNvSpPr/>
                <p:nvPr/>
              </p:nvSpPr>
              <p:spPr>
                <a:xfrm>
                  <a:off x="2713729" y="3431247"/>
                  <a:ext cx="1929961" cy="1712265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80" name="Straight Connector 79"/>
                <p:cNvCxnSpPr>
                  <a:stCxn id="79" idx="1"/>
                  <a:endCxn id="78" idx="5"/>
                </p:cNvCxnSpPr>
                <p:nvPr/>
              </p:nvCxnSpPr>
              <p:spPr>
                <a:xfrm rot="10800000">
                  <a:off x="2139414" y="3289034"/>
                  <a:ext cx="574314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>
                  <a:stCxn id="79" idx="5"/>
                </p:cNvCxnSpPr>
                <p:nvPr/>
              </p:nvCxnSpPr>
              <p:spPr>
                <a:xfrm flipV="1">
                  <a:off x="4643690" y="4000105"/>
                  <a:ext cx="1215410" cy="8533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6" name="Rectangle 75"/>
              <p:cNvSpPr/>
              <p:nvPr/>
            </p:nvSpPr>
            <p:spPr>
              <a:xfrm>
                <a:off x="7572396" y="1500174"/>
                <a:ext cx="570114" cy="78714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77" name="Chevron 76"/>
              <p:cNvSpPr/>
              <p:nvPr/>
            </p:nvSpPr>
            <p:spPr>
              <a:xfrm flipH="1">
                <a:off x="7572396" y="1500174"/>
                <a:ext cx="1214446" cy="787141"/>
              </a:xfrm>
              <a:prstGeom prst="chevron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T</a:t>
                </a:r>
                <a:endParaRPr lang="en-CA" sz="1200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27" name="Group 97"/>
            <p:cNvGrpSpPr>
              <a:grpSpLocks/>
            </p:cNvGrpSpPr>
            <p:nvPr/>
          </p:nvGrpSpPr>
          <p:grpSpPr bwMode="auto">
            <a:xfrm flipH="1">
              <a:off x="4500562" y="3857628"/>
              <a:ext cx="1714512" cy="857256"/>
              <a:chOff x="5143504" y="1142984"/>
              <a:chExt cx="3643338" cy="1785950"/>
            </a:xfrm>
          </p:grpSpPr>
          <p:grpSp>
            <p:nvGrpSpPr>
              <p:cNvPr id="34" name="Group 32"/>
              <p:cNvGrpSpPr>
                <a:grpSpLocks/>
              </p:cNvGrpSpPr>
              <p:nvPr/>
            </p:nvGrpSpPr>
            <p:grpSpPr bwMode="auto">
              <a:xfrm>
                <a:off x="514350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102" name="Oval 101"/>
                <p:cNvSpPr/>
                <p:nvPr/>
              </p:nvSpPr>
              <p:spPr>
                <a:xfrm>
                  <a:off x="857224" y="2071674"/>
                  <a:ext cx="1502565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103" name="Regular Pentagon 102"/>
                <p:cNvSpPr/>
                <p:nvPr/>
              </p:nvSpPr>
              <p:spPr>
                <a:xfrm>
                  <a:off x="2713729" y="3431247"/>
                  <a:ext cx="1929961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104" name="Straight Connector 103"/>
                <p:cNvCxnSpPr>
                  <a:stCxn id="103" idx="1"/>
                  <a:endCxn id="102" idx="5"/>
                </p:cNvCxnSpPr>
                <p:nvPr/>
              </p:nvCxnSpPr>
              <p:spPr>
                <a:xfrm rot="10800000">
                  <a:off x="2139414" y="3289031"/>
                  <a:ext cx="574314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>
                  <a:stCxn id="103" idx="5"/>
                </p:cNvCxnSpPr>
                <p:nvPr/>
              </p:nvCxnSpPr>
              <p:spPr>
                <a:xfrm flipV="1">
                  <a:off x="4643690" y="4000105"/>
                  <a:ext cx="1215410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0" name="Rectangle 99"/>
              <p:cNvSpPr/>
              <p:nvPr/>
            </p:nvSpPr>
            <p:spPr>
              <a:xfrm>
                <a:off x="7572396" y="1500172"/>
                <a:ext cx="570114" cy="78714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101" name="Chevron 100"/>
              <p:cNvSpPr/>
              <p:nvPr/>
            </p:nvSpPr>
            <p:spPr>
              <a:xfrm flipH="1">
                <a:off x="7572396" y="1500172"/>
                <a:ext cx="1214446" cy="787141"/>
              </a:xfrm>
              <a:prstGeom prst="chevron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T</a:t>
                </a:r>
                <a:endParaRPr lang="en-CA" sz="1200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35" name="Group 105"/>
            <p:cNvGrpSpPr>
              <a:grpSpLocks/>
            </p:cNvGrpSpPr>
            <p:nvPr/>
          </p:nvGrpSpPr>
          <p:grpSpPr bwMode="auto">
            <a:xfrm flipH="1">
              <a:off x="4429124" y="5643578"/>
              <a:ext cx="1785950" cy="857256"/>
              <a:chOff x="500034" y="1142984"/>
              <a:chExt cx="3714776" cy="1785950"/>
            </a:xfrm>
          </p:grpSpPr>
          <p:grpSp>
            <p:nvGrpSpPr>
              <p:cNvPr id="36" name="Group 16"/>
              <p:cNvGrpSpPr>
                <a:grpSpLocks/>
              </p:cNvGrpSpPr>
              <p:nvPr/>
            </p:nvGrpSpPr>
            <p:grpSpPr bwMode="auto">
              <a:xfrm>
                <a:off x="50003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109" name="Oval 108"/>
                <p:cNvSpPr/>
                <p:nvPr/>
              </p:nvSpPr>
              <p:spPr>
                <a:xfrm>
                  <a:off x="857224" y="2071678"/>
                  <a:ext cx="1496892" cy="14278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110" name="Regular Pentagon 109"/>
                <p:cNvSpPr/>
                <p:nvPr/>
              </p:nvSpPr>
              <p:spPr>
                <a:xfrm>
                  <a:off x="2713635" y="3431247"/>
                  <a:ext cx="1928312" cy="1712265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111" name="Straight Connector 110"/>
                <p:cNvCxnSpPr>
                  <a:stCxn id="110" idx="1"/>
                  <a:endCxn id="109" idx="5"/>
                </p:cNvCxnSpPr>
                <p:nvPr/>
              </p:nvCxnSpPr>
              <p:spPr>
                <a:xfrm rot="10800000">
                  <a:off x="2138409" y="3289034"/>
                  <a:ext cx="575226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>
                  <a:stCxn id="110" idx="5"/>
                </p:cNvCxnSpPr>
                <p:nvPr/>
              </p:nvCxnSpPr>
              <p:spPr>
                <a:xfrm flipV="1">
                  <a:off x="4641946" y="4000105"/>
                  <a:ext cx="1215818" cy="8533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8" name="Pentagon 107"/>
              <p:cNvSpPr/>
              <p:nvPr/>
            </p:nvSpPr>
            <p:spPr>
              <a:xfrm>
                <a:off x="2999665" y="1500174"/>
                <a:ext cx="1215145" cy="787141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A</a:t>
                </a:r>
                <a:endParaRPr lang="en-CA" sz="1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</p:grpSp>
      <p:grpSp>
        <p:nvGrpSpPr>
          <p:cNvPr id="37" name="Group 165"/>
          <p:cNvGrpSpPr>
            <a:grpSpLocks/>
          </p:cNvGrpSpPr>
          <p:nvPr/>
        </p:nvGrpSpPr>
        <p:grpSpPr bwMode="auto">
          <a:xfrm>
            <a:off x="1143000" y="500063"/>
            <a:ext cx="2762251" cy="6000750"/>
            <a:chOff x="857224" y="500042"/>
            <a:chExt cx="2071702" cy="6000792"/>
          </a:xfrm>
        </p:grpSpPr>
        <p:grpSp>
          <p:nvGrpSpPr>
            <p:cNvPr id="38" name="Group 4"/>
            <p:cNvGrpSpPr>
              <a:grpSpLocks/>
            </p:cNvGrpSpPr>
            <p:nvPr/>
          </p:nvGrpSpPr>
          <p:grpSpPr bwMode="auto">
            <a:xfrm>
              <a:off x="857224" y="500042"/>
              <a:ext cx="1785950" cy="857256"/>
              <a:chOff x="500034" y="1142984"/>
              <a:chExt cx="3714776" cy="1785950"/>
            </a:xfrm>
          </p:grpSpPr>
          <p:grpSp>
            <p:nvGrpSpPr>
              <p:cNvPr id="39" name="Group 16"/>
              <p:cNvGrpSpPr>
                <a:grpSpLocks/>
              </p:cNvGrpSpPr>
              <p:nvPr/>
            </p:nvGrpSpPr>
            <p:grpSpPr bwMode="auto">
              <a:xfrm>
                <a:off x="50003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857224" y="2071678"/>
                  <a:ext cx="1503431" cy="14278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9" name="Regular Pentagon 8"/>
                <p:cNvSpPr/>
                <p:nvPr/>
              </p:nvSpPr>
              <p:spPr>
                <a:xfrm>
                  <a:off x="2713635" y="3431247"/>
                  <a:ext cx="1928316" cy="1712265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10" name="Straight Connector 9"/>
                <p:cNvCxnSpPr>
                  <a:stCxn id="9" idx="1"/>
                  <a:endCxn id="8" idx="5"/>
                </p:cNvCxnSpPr>
                <p:nvPr/>
              </p:nvCxnSpPr>
              <p:spPr>
                <a:xfrm rot="10800000">
                  <a:off x="2138409" y="3289034"/>
                  <a:ext cx="575226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>
                  <a:stCxn id="9" idx="5"/>
                </p:cNvCxnSpPr>
                <p:nvPr/>
              </p:nvCxnSpPr>
              <p:spPr>
                <a:xfrm flipV="1">
                  <a:off x="4641950" y="4000105"/>
                  <a:ext cx="1215818" cy="8533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Pentagon 6"/>
              <p:cNvSpPr/>
              <p:nvPr/>
            </p:nvSpPr>
            <p:spPr>
              <a:xfrm>
                <a:off x="2999666" y="1500174"/>
                <a:ext cx="1215144" cy="787141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A</a:t>
                </a:r>
                <a:endParaRPr lang="en-CA" sz="1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40" name="Group 11"/>
            <p:cNvGrpSpPr>
              <a:grpSpLocks/>
            </p:cNvGrpSpPr>
            <p:nvPr/>
          </p:nvGrpSpPr>
          <p:grpSpPr bwMode="auto">
            <a:xfrm>
              <a:off x="857224" y="1357298"/>
              <a:ext cx="1714512" cy="857256"/>
              <a:chOff x="857224" y="2071678"/>
              <a:chExt cx="6929486" cy="3071834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857224" y="2071678"/>
                <a:ext cx="1501389" cy="1427832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>
            <p:nvSpPr>
              <p:cNvPr id="14" name="Regular Pentagon 13"/>
              <p:cNvSpPr/>
              <p:nvPr/>
            </p:nvSpPr>
            <p:spPr>
              <a:xfrm>
                <a:off x="2711505" y="3431247"/>
                <a:ext cx="1931271" cy="1712265"/>
              </a:xfrm>
              <a:prstGeom prst="pentagon">
                <a:avLst/>
              </a:prstGeom>
              <a:gradFill flip="none" rotWithShape="1">
                <a:gsLst>
                  <a:gs pos="0">
                    <a:srgbClr val="008000">
                      <a:shade val="30000"/>
                      <a:satMod val="115000"/>
                    </a:srgbClr>
                  </a:gs>
                  <a:gs pos="50000">
                    <a:srgbClr val="008000">
                      <a:shade val="67500"/>
                      <a:satMod val="115000"/>
                    </a:srgbClr>
                  </a:gs>
                  <a:gs pos="100000">
                    <a:srgbClr val="008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>
            <p:nvSpPr>
              <p:cNvPr id="15" name="Flowchart: Delay 14"/>
              <p:cNvSpPr/>
              <p:nvPr/>
            </p:nvSpPr>
            <p:spPr>
              <a:xfrm>
                <a:off x="5855439" y="2640536"/>
                <a:ext cx="1931271" cy="1359569"/>
              </a:xfrm>
              <a:prstGeom prst="flowChartDelay">
                <a:avLst/>
              </a:prstGeom>
              <a:solidFill>
                <a:srgbClr val="7030A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C</a:t>
                </a: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cxnSp>
            <p:nvCxnSpPr>
              <p:cNvPr id="16" name="Straight Connector 15"/>
              <p:cNvCxnSpPr>
                <a:stCxn id="14" idx="1"/>
                <a:endCxn id="13" idx="5"/>
              </p:cNvCxnSpPr>
              <p:nvPr/>
            </p:nvCxnSpPr>
            <p:spPr>
              <a:xfrm rot="10800000">
                <a:off x="2140462" y="3289034"/>
                <a:ext cx="571043" cy="796401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4" idx="5"/>
              </p:cNvCxnSpPr>
              <p:nvPr/>
            </p:nvCxnSpPr>
            <p:spPr>
              <a:xfrm flipV="1">
                <a:off x="4642777" y="4000105"/>
                <a:ext cx="1212662" cy="85331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7"/>
            <p:cNvGrpSpPr>
              <a:grpSpLocks/>
            </p:cNvGrpSpPr>
            <p:nvPr/>
          </p:nvGrpSpPr>
          <p:grpSpPr bwMode="auto">
            <a:xfrm>
              <a:off x="857224" y="2143116"/>
              <a:ext cx="1714512" cy="857256"/>
              <a:chOff x="5143504" y="1142984"/>
              <a:chExt cx="3643338" cy="1785950"/>
            </a:xfrm>
          </p:grpSpPr>
          <p:grpSp>
            <p:nvGrpSpPr>
              <p:cNvPr id="52" name="Group 32"/>
              <p:cNvGrpSpPr>
                <a:grpSpLocks/>
              </p:cNvGrpSpPr>
              <p:nvPr/>
            </p:nvGrpSpPr>
            <p:grpSpPr bwMode="auto">
              <a:xfrm>
                <a:off x="514350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22" name="Oval 21"/>
                <p:cNvSpPr/>
                <p:nvPr/>
              </p:nvSpPr>
              <p:spPr>
                <a:xfrm>
                  <a:off x="857224" y="2071678"/>
                  <a:ext cx="1502569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23" name="Regular Pentagon 22"/>
                <p:cNvSpPr/>
                <p:nvPr/>
              </p:nvSpPr>
              <p:spPr>
                <a:xfrm>
                  <a:off x="2713729" y="3431251"/>
                  <a:ext cx="1929966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24" name="Straight Connector 23"/>
                <p:cNvCxnSpPr>
                  <a:stCxn id="23" idx="1"/>
                  <a:endCxn id="22" idx="5"/>
                </p:cNvCxnSpPr>
                <p:nvPr/>
              </p:nvCxnSpPr>
              <p:spPr>
                <a:xfrm rot="10800000">
                  <a:off x="2139414" y="3289034"/>
                  <a:ext cx="574314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>
                  <a:stCxn id="23" idx="5"/>
                </p:cNvCxnSpPr>
                <p:nvPr/>
              </p:nvCxnSpPr>
              <p:spPr>
                <a:xfrm flipV="1">
                  <a:off x="4643694" y="4000109"/>
                  <a:ext cx="1215410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Rectangle 19"/>
              <p:cNvSpPr/>
              <p:nvPr/>
            </p:nvSpPr>
            <p:spPr>
              <a:xfrm>
                <a:off x="7572396" y="1500174"/>
                <a:ext cx="570116" cy="78714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1" name="Chevron 20"/>
              <p:cNvSpPr/>
              <p:nvPr/>
            </p:nvSpPr>
            <p:spPr>
              <a:xfrm flipH="1">
                <a:off x="7572396" y="1500174"/>
                <a:ext cx="1214446" cy="787141"/>
              </a:xfrm>
              <a:prstGeom prst="chevron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T</a:t>
                </a:r>
                <a:endParaRPr lang="en-CA" sz="1200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53" name="Group 25"/>
            <p:cNvGrpSpPr>
              <a:grpSpLocks/>
            </p:cNvGrpSpPr>
            <p:nvPr/>
          </p:nvGrpSpPr>
          <p:grpSpPr bwMode="auto">
            <a:xfrm>
              <a:off x="857224" y="4714884"/>
              <a:ext cx="2071702" cy="857256"/>
              <a:chOff x="5143504" y="4357694"/>
              <a:chExt cx="4357718" cy="178595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7571137" y="4642121"/>
                <a:ext cx="1215486" cy="859902"/>
              </a:xfrm>
              <a:prstGeom prst="rect">
                <a:avLst/>
              </a:prstGeom>
              <a:solidFill>
                <a:srgbClr val="E31B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G</a:t>
                </a:r>
                <a:endParaRPr lang="en-CA" sz="3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grpSp>
            <p:nvGrpSpPr>
              <p:cNvPr id="59" name="Group 24"/>
              <p:cNvGrpSpPr>
                <a:grpSpLocks/>
              </p:cNvGrpSpPr>
              <p:nvPr/>
            </p:nvGrpSpPr>
            <p:grpSpPr bwMode="auto">
              <a:xfrm>
                <a:off x="5143504" y="435769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857224" y="2071674"/>
                  <a:ext cx="1500550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31" name="Regular Pentagon 30"/>
                <p:cNvSpPr/>
                <p:nvPr/>
              </p:nvSpPr>
              <p:spPr>
                <a:xfrm>
                  <a:off x="2714733" y="3431247"/>
                  <a:ext cx="1923608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32" name="Straight Connector 31"/>
                <p:cNvCxnSpPr>
                  <a:stCxn id="31" idx="1"/>
                  <a:endCxn id="30" idx="5"/>
                </p:cNvCxnSpPr>
                <p:nvPr/>
              </p:nvCxnSpPr>
              <p:spPr>
                <a:xfrm rot="10800000">
                  <a:off x="2139631" y="3289031"/>
                  <a:ext cx="575102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31" idx="5"/>
                </p:cNvCxnSpPr>
                <p:nvPr/>
              </p:nvCxnSpPr>
              <p:spPr>
                <a:xfrm flipV="1">
                  <a:off x="4638341" y="4000105"/>
                  <a:ext cx="1216303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 useBgFill="1">
            <p:nvSpPr>
              <p:cNvPr id="29" name="Flowchart: Delay 28"/>
              <p:cNvSpPr/>
              <p:nvPr/>
            </p:nvSpPr>
            <p:spPr>
              <a:xfrm flipH="1">
                <a:off x="8359200" y="4642121"/>
                <a:ext cx="1142022" cy="863210"/>
              </a:xfrm>
              <a:prstGeom prst="flowChartDelay">
                <a:avLst/>
              </a:prstGeom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60" name="Group 45"/>
            <p:cNvGrpSpPr>
              <a:grpSpLocks/>
            </p:cNvGrpSpPr>
            <p:nvPr/>
          </p:nvGrpSpPr>
          <p:grpSpPr bwMode="auto">
            <a:xfrm>
              <a:off x="857224" y="3000372"/>
              <a:ext cx="1714512" cy="857256"/>
              <a:chOff x="857224" y="2071678"/>
              <a:chExt cx="6929486" cy="3071834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857224" y="2071678"/>
                <a:ext cx="1501389" cy="14278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>
            <p:nvSpPr>
              <p:cNvPr id="48" name="Regular Pentagon 47"/>
              <p:cNvSpPr/>
              <p:nvPr/>
            </p:nvSpPr>
            <p:spPr>
              <a:xfrm>
                <a:off x="2711505" y="3431251"/>
                <a:ext cx="1931271" cy="1712261"/>
              </a:xfrm>
              <a:prstGeom prst="pentagon">
                <a:avLst/>
              </a:prstGeom>
              <a:gradFill flip="none" rotWithShape="1">
                <a:gsLst>
                  <a:gs pos="0">
                    <a:srgbClr val="008000">
                      <a:shade val="30000"/>
                      <a:satMod val="115000"/>
                    </a:srgbClr>
                  </a:gs>
                  <a:gs pos="50000">
                    <a:srgbClr val="008000">
                      <a:shade val="67500"/>
                      <a:satMod val="115000"/>
                    </a:srgbClr>
                  </a:gs>
                  <a:gs pos="100000">
                    <a:srgbClr val="008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sp>
            <p:nvSpPr>
              <p:cNvPr id="49" name="Flowchart: Delay 48"/>
              <p:cNvSpPr/>
              <p:nvPr/>
            </p:nvSpPr>
            <p:spPr>
              <a:xfrm>
                <a:off x="5855439" y="2640536"/>
                <a:ext cx="1931271" cy="1359573"/>
              </a:xfrm>
              <a:prstGeom prst="flowChartDelay">
                <a:avLst/>
              </a:prstGeom>
              <a:solidFill>
                <a:srgbClr val="7030A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C</a:t>
                </a:r>
                <a:endParaRPr lang="en-CA" sz="36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  <p:cxnSp>
            <p:nvCxnSpPr>
              <p:cNvPr id="50" name="Straight Connector 49"/>
              <p:cNvCxnSpPr>
                <a:stCxn id="48" idx="1"/>
                <a:endCxn id="47" idx="5"/>
              </p:cNvCxnSpPr>
              <p:nvPr/>
            </p:nvCxnSpPr>
            <p:spPr>
              <a:xfrm rot="10800000">
                <a:off x="2140462" y="3289034"/>
                <a:ext cx="571043" cy="796401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48" idx="5"/>
              </p:cNvCxnSpPr>
              <p:nvPr/>
            </p:nvCxnSpPr>
            <p:spPr>
              <a:xfrm flipV="1">
                <a:off x="4642777" y="4000109"/>
                <a:ext cx="1212662" cy="85327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51"/>
            <p:cNvGrpSpPr>
              <a:grpSpLocks/>
            </p:cNvGrpSpPr>
            <p:nvPr/>
          </p:nvGrpSpPr>
          <p:grpSpPr bwMode="auto">
            <a:xfrm>
              <a:off x="857224" y="3857628"/>
              <a:ext cx="1785950" cy="857256"/>
              <a:chOff x="500034" y="1142984"/>
              <a:chExt cx="3714776" cy="1785950"/>
            </a:xfrm>
          </p:grpSpPr>
          <p:grpSp>
            <p:nvGrpSpPr>
              <p:cNvPr id="68" name="Group 16"/>
              <p:cNvGrpSpPr>
                <a:grpSpLocks/>
              </p:cNvGrpSpPr>
              <p:nvPr/>
            </p:nvGrpSpPr>
            <p:grpSpPr bwMode="auto">
              <a:xfrm>
                <a:off x="50003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857224" y="2071674"/>
                  <a:ext cx="1503431" cy="142783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56" name="Regular Pentagon 55"/>
                <p:cNvSpPr/>
                <p:nvPr/>
              </p:nvSpPr>
              <p:spPr>
                <a:xfrm>
                  <a:off x="2713635" y="3431247"/>
                  <a:ext cx="1928316" cy="1712261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57" name="Straight Connector 56"/>
                <p:cNvCxnSpPr>
                  <a:stCxn id="56" idx="1"/>
                  <a:endCxn id="55" idx="5"/>
                </p:cNvCxnSpPr>
                <p:nvPr/>
              </p:nvCxnSpPr>
              <p:spPr>
                <a:xfrm rot="10800000">
                  <a:off x="2138409" y="3289031"/>
                  <a:ext cx="575226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56" idx="5"/>
                </p:cNvCxnSpPr>
                <p:nvPr/>
              </p:nvCxnSpPr>
              <p:spPr>
                <a:xfrm flipV="1">
                  <a:off x="4641950" y="4000105"/>
                  <a:ext cx="1215818" cy="85327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Pentagon 53"/>
              <p:cNvSpPr/>
              <p:nvPr/>
            </p:nvSpPr>
            <p:spPr>
              <a:xfrm>
                <a:off x="2999666" y="1500172"/>
                <a:ext cx="1215144" cy="787141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A</a:t>
                </a:r>
                <a:endParaRPr lang="en-CA" sz="12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  <p:grpSp>
          <p:nvGrpSpPr>
            <p:cNvPr id="74" name="Group 58"/>
            <p:cNvGrpSpPr>
              <a:grpSpLocks/>
            </p:cNvGrpSpPr>
            <p:nvPr/>
          </p:nvGrpSpPr>
          <p:grpSpPr bwMode="auto">
            <a:xfrm>
              <a:off x="857224" y="5643578"/>
              <a:ext cx="1714512" cy="857256"/>
              <a:chOff x="5143504" y="1142984"/>
              <a:chExt cx="3643338" cy="1785950"/>
            </a:xfrm>
          </p:grpSpPr>
          <p:grpSp>
            <p:nvGrpSpPr>
              <p:cNvPr id="75" name="Group 32"/>
              <p:cNvGrpSpPr>
                <a:grpSpLocks/>
              </p:cNvGrpSpPr>
              <p:nvPr/>
            </p:nvGrpSpPr>
            <p:grpSpPr bwMode="auto">
              <a:xfrm>
                <a:off x="5143504" y="1142983"/>
                <a:ext cx="2526107" cy="1785949"/>
                <a:chOff x="857224" y="2071678"/>
                <a:chExt cx="5000660" cy="3071834"/>
              </a:xfrm>
            </p:grpSpPr>
            <p:sp>
              <p:nvSpPr>
                <p:cNvPr id="63" name="Oval 62"/>
                <p:cNvSpPr/>
                <p:nvPr/>
              </p:nvSpPr>
              <p:spPr>
                <a:xfrm>
                  <a:off x="857224" y="2071678"/>
                  <a:ext cx="1502569" cy="14278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sp>
              <p:nvSpPr>
                <p:cNvPr id="64" name="Regular Pentagon 63"/>
                <p:cNvSpPr/>
                <p:nvPr/>
              </p:nvSpPr>
              <p:spPr>
                <a:xfrm>
                  <a:off x="2713729" y="3431247"/>
                  <a:ext cx="1929966" cy="1712265"/>
                </a:xfrm>
                <a:prstGeom prst="pentagon">
                  <a:avLst/>
                </a:prstGeom>
                <a:gradFill flip="none" rotWithShape="1">
                  <a:gsLst>
                    <a:gs pos="0">
                      <a:srgbClr val="008000">
                        <a:shade val="30000"/>
                        <a:satMod val="115000"/>
                      </a:srgbClr>
                    </a:gs>
                    <a:gs pos="50000">
                      <a:srgbClr val="008000">
                        <a:shade val="67500"/>
                        <a:satMod val="115000"/>
                      </a:srgbClr>
                    </a:gs>
                    <a:gs pos="100000">
                      <a:srgbClr val="008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810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CA" sz="3600" b="1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endParaRPr>
                </a:p>
              </p:txBody>
            </p:sp>
            <p:cxnSp>
              <p:nvCxnSpPr>
                <p:cNvPr id="65" name="Straight Connector 64"/>
                <p:cNvCxnSpPr>
                  <a:stCxn id="64" idx="1"/>
                  <a:endCxn id="63" idx="5"/>
                </p:cNvCxnSpPr>
                <p:nvPr/>
              </p:nvCxnSpPr>
              <p:spPr>
                <a:xfrm rot="10800000">
                  <a:off x="2139414" y="3289034"/>
                  <a:ext cx="574314" cy="79640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>
                  <a:stCxn id="64" idx="5"/>
                </p:cNvCxnSpPr>
                <p:nvPr/>
              </p:nvCxnSpPr>
              <p:spPr>
                <a:xfrm flipV="1">
                  <a:off x="4643694" y="4000105"/>
                  <a:ext cx="1215410" cy="85331"/>
                </a:xfrm>
                <a:prstGeom prst="line">
                  <a:avLst/>
                </a:prstGeom>
                <a:ln w="38100"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Rectangle 60"/>
              <p:cNvSpPr/>
              <p:nvPr/>
            </p:nvSpPr>
            <p:spPr>
              <a:xfrm>
                <a:off x="7572396" y="1500174"/>
                <a:ext cx="570116" cy="78714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62" name="Chevron 61"/>
              <p:cNvSpPr/>
              <p:nvPr/>
            </p:nvSpPr>
            <p:spPr>
              <a:xfrm flipH="1">
                <a:off x="7572396" y="1500174"/>
                <a:ext cx="1214446" cy="787141"/>
              </a:xfrm>
              <a:prstGeom prst="chevron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CA" sz="2400" dirty="0">
                    <a:solidFill>
                      <a:srgbClr val="000000"/>
                    </a:solidFill>
                    <a:latin typeface="Narkisim" pitchFamily="34" charset="-79"/>
                    <a:cs typeface="Narkisim" pitchFamily="34" charset="-79"/>
                  </a:rPr>
                  <a:t>T</a:t>
                </a:r>
                <a:endParaRPr lang="en-CA" sz="1200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endParaRPr>
              </a:p>
            </p:txBody>
          </p:sp>
        </p:grpSp>
      </p:grpSp>
      <p:grpSp>
        <p:nvGrpSpPr>
          <p:cNvPr id="82" name="Group 39"/>
          <p:cNvGrpSpPr>
            <a:grpSpLocks/>
          </p:cNvGrpSpPr>
          <p:nvPr/>
        </p:nvGrpSpPr>
        <p:grpSpPr bwMode="auto">
          <a:xfrm flipH="1">
            <a:off x="7715251" y="4714875"/>
            <a:ext cx="2286000" cy="857250"/>
            <a:chOff x="857224" y="2071678"/>
            <a:chExt cx="6929486" cy="3071834"/>
          </a:xfrm>
        </p:grpSpPr>
        <p:sp>
          <p:nvSpPr>
            <p:cNvPr id="41" name="Oval 40"/>
            <p:cNvSpPr/>
            <p:nvPr/>
          </p:nvSpPr>
          <p:spPr>
            <a:xfrm>
              <a:off x="857224" y="2071678"/>
              <a:ext cx="1501389" cy="1427836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3600" b="1" dirty="0">
                <a:solidFill>
                  <a:srgbClr val="000000"/>
                </a:solidFill>
                <a:latin typeface="Narkisim" pitchFamily="34" charset="-79"/>
                <a:cs typeface="Narkisim" pitchFamily="34" charset="-79"/>
              </a:endParaRPr>
            </a:p>
          </p:txBody>
        </p:sp>
        <p:sp>
          <p:nvSpPr>
            <p:cNvPr id="42" name="Regular Pentagon 41"/>
            <p:cNvSpPr/>
            <p:nvPr/>
          </p:nvSpPr>
          <p:spPr>
            <a:xfrm>
              <a:off x="2711505" y="3431251"/>
              <a:ext cx="1931271" cy="1712261"/>
            </a:xfrm>
            <a:prstGeom prst="pentagon">
              <a:avLst/>
            </a:pr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3600" b="1" dirty="0">
                <a:solidFill>
                  <a:srgbClr val="000000"/>
                </a:solidFill>
                <a:latin typeface="Narkisim" pitchFamily="34" charset="-79"/>
                <a:cs typeface="Narkisim" pitchFamily="34" charset="-79"/>
              </a:endParaRPr>
            </a:p>
          </p:txBody>
        </p:sp>
        <p:cxnSp>
          <p:nvCxnSpPr>
            <p:cNvPr id="44" name="Straight Connector 43"/>
            <p:cNvCxnSpPr>
              <a:stCxn id="42" idx="1"/>
              <a:endCxn id="41" idx="5"/>
            </p:cNvCxnSpPr>
            <p:nvPr/>
          </p:nvCxnSpPr>
          <p:spPr>
            <a:xfrm rot="10800000">
              <a:off x="2140462" y="3289034"/>
              <a:ext cx="571043" cy="796401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2" idx="5"/>
            </p:cNvCxnSpPr>
            <p:nvPr/>
          </p:nvCxnSpPr>
          <p:spPr>
            <a:xfrm flipV="1">
              <a:off x="4642777" y="4000109"/>
              <a:ext cx="1212662" cy="85327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lowchart: Delay 42"/>
            <p:cNvSpPr/>
            <p:nvPr/>
          </p:nvSpPr>
          <p:spPr>
            <a:xfrm>
              <a:off x="5855439" y="2640536"/>
              <a:ext cx="1931271" cy="1359573"/>
            </a:xfrm>
            <a:prstGeom prst="flowChartDelay">
              <a:avLst/>
            </a:prstGeom>
            <a:solidFill>
              <a:srgbClr val="7030A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2400" b="1" dirty="0">
                  <a:solidFill>
                    <a:srgbClr val="000000"/>
                  </a:solidFill>
                  <a:latin typeface="Narkisim" pitchFamily="34" charset="-79"/>
                  <a:cs typeface="Narkisim" pitchFamily="34" charset="-79"/>
                </a:rPr>
                <a:t>C</a:t>
              </a:r>
              <a:endParaRPr lang="en-CA" sz="3600" b="1" dirty="0">
                <a:solidFill>
                  <a:srgbClr val="000000"/>
                </a:solidFill>
                <a:latin typeface="Narkisim" pitchFamily="34" charset="-79"/>
                <a:cs typeface="Narkisim" pitchFamily="34" charset="-79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9584E-6 L 0.35608 -4.4958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9C61-CBB3-467A-8532-02139E67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511288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  <a:b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b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ZA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Questions 1.1.3 and 1.1.4 are based on the diagram below. </a:t>
            </a:r>
            <a:b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ZA" sz="4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5275" y="2143116"/>
            <a:ext cx="5715039" cy="364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53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9C61-CBB3-467A-8532-02139E670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94DB9-4730-4E24-89CD-F085348D3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1"/>
            <a:ext cx="109728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1.1.3     The procedure shown above is called …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	cloning.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B	DNA replication.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	DNA profiling.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D	fingerprinting.</a:t>
            </a:r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1.1.4     The evidence in the diagram shows that …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	only Tom was present at the scene of the crime.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B	Tom and Joe were present at the scene of the crime.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	only Joe was present at the scene of the crime.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D	none of the three individuals were at the scene of the crime.</a:t>
            </a:r>
          </a:p>
          <a:p>
            <a:endParaRPr lang="en-ZA" sz="2000" dirty="0"/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753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DC493-6180-4951-8734-97096A8D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ZA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Sciences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CB53-CFB0-4C11-8071-1EEF1119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41167"/>
          </a:xfrm>
        </p:spPr>
        <p:txBody>
          <a:bodyPr/>
          <a:lstStyle/>
          <a:p>
            <a:pPr marL="0" indent="0">
              <a:buNone/>
            </a:pPr>
            <a:r>
              <a:rPr lang="en-Z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Biological Terms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1.2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1.2.1	The process by which a DNA molecule makes identical copies of itself.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1.2.2	Nitrogenous base found only in RNA molecules.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1.2.3	A sugar molecule found in a nucleotide of DNA.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1.2.4	The phase in the cell cycle during which DNA replication occurs.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1.2.5	The bonds between two nitrogenous bases in a DNA-molecule.</a:t>
            </a:r>
          </a:p>
          <a:p>
            <a:pPr marL="0" indent="0">
              <a:buNone/>
            </a:pPr>
            <a:endParaRPr lang="en-ZA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Columns</a:t>
            </a:r>
          </a:p>
          <a:p>
            <a:pPr marL="0" indent="0">
              <a:buNone/>
            </a:pP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 	Indicate whether each of the statements in COLUMN I applies to </a:t>
            </a:r>
            <a:r>
              <a:rPr lang="en-Z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only</a:t>
            </a: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Z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only</a:t>
            </a: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Z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both A</a:t>
            </a: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B</a:t>
            </a: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ZA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en-ZA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next to the question number in the ANSWER BOOK. </a:t>
            </a:r>
          </a:p>
        </p:txBody>
      </p:sp>
    </p:spTree>
    <p:extLst>
      <p:ext uri="{BB962C8B-B14F-4D97-AF65-F5344CB8AC3E}">
        <p14:creationId xmlns:p14="http://schemas.microsoft.com/office/powerpoint/2010/main" val="247454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31719-A210-435F-877D-4093D2E9B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ZA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Sciences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FFCBA6-8AE6-41CF-ADF7-FEB1EAAFE9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643892"/>
              </p:ext>
            </p:extLst>
          </p:nvPr>
        </p:nvGraphicFramePr>
        <p:xfrm>
          <a:off x="609600" y="1600200"/>
          <a:ext cx="10972800" cy="4637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228466128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52427480"/>
                    </a:ext>
                  </a:extLst>
                </a:gridCol>
              </a:tblGrid>
              <a:tr h="574119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COLUMN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COLUMN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147895"/>
                  </a:ext>
                </a:extLst>
              </a:tr>
              <a:tr h="1015748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1.3.1  Credited with the discovery of the</a:t>
                      </a:r>
                    </a:p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structure of the DNA molecule.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  Watson</a:t>
                      </a:r>
                    </a:p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   Crick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530614"/>
                  </a:ext>
                </a:extLst>
              </a:tr>
              <a:tr h="1015748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1.3.2  Location of DNA in a human cell.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  Nucleus</a:t>
                      </a:r>
                    </a:p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   Mitochondrion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97175"/>
                  </a:ext>
                </a:extLst>
              </a:tr>
              <a:tr h="1015748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1.3.3  Structure of 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  Guanine pairs with Cytosine</a:t>
                      </a:r>
                    </a:p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   Contains deoxyribose sugar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492347"/>
                  </a:ext>
                </a:extLst>
              </a:tr>
              <a:tr h="1015748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1.3.4  Significance of DNA replication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   Produce identical daughter cells.</a:t>
                      </a:r>
                    </a:p>
                    <a:p>
                      <a:r>
                        <a:rPr lang="en-Z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   Produce identical DNA molecules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703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42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Z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Sciences</a:t>
            </a:r>
            <a:br>
              <a:rPr lang="en-Z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</a:t>
            </a:r>
            <a:endParaRPr lang="en-ZA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6712" y="1857364"/>
            <a:ext cx="892975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66712" y="4857760"/>
            <a:ext cx="8786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2.1.1    Identify the nucleic acid in the diagram above.                              (1)</a:t>
            </a:r>
          </a:p>
          <a:p>
            <a:endParaRPr lang="en-Z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2.1.2    Name ONE organelle in the cytoplasm of a human cell where </a:t>
            </a:r>
          </a:p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this nucleic acid is found.				            (1)</a:t>
            </a:r>
          </a:p>
          <a:p>
            <a:endParaRPr lang="en-Z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2.1.3    Identify the structures marked X and Y in the diagram.                  (2)</a:t>
            </a:r>
          </a:p>
          <a:p>
            <a:endParaRPr lang="en-Z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ZA" dirty="0"/>
              <a:t>                             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Z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Sciences</a:t>
            </a:r>
            <a:br>
              <a:rPr lang="en-Z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6711" y="1714488"/>
            <a:ext cx="642942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38150" y="5715016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2.2.1  Name the nucleic acid above		(1)</a:t>
            </a:r>
          </a:p>
          <a:p>
            <a:endParaRPr lang="en-Z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2.2.2  Identify the labels V, W, X and Y.		(4)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2748</TotalTime>
  <Words>660</Words>
  <Application>Microsoft Office PowerPoint</Application>
  <PresentationFormat>Widescreen</PresentationFormat>
  <Paragraphs>116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Narkisim</vt:lpstr>
      <vt:lpstr>Office Theme</vt:lpstr>
      <vt:lpstr>  Cells and Nucleic Acids Exam Questions</vt:lpstr>
      <vt:lpstr>Life Sciences</vt:lpstr>
      <vt:lpstr>PowerPoint Presentation</vt:lpstr>
      <vt:lpstr>Life Sciences  Questions 1.1.3 and 1.1.4 are based on the diagram below.  </vt:lpstr>
      <vt:lpstr>Life Sciences</vt:lpstr>
      <vt:lpstr>Life Sciences</vt:lpstr>
      <vt:lpstr>Life Sciences</vt:lpstr>
      <vt:lpstr>Life Sciences Section B</vt:lpstr>
      <vt:lpstr>Life Sciences Section B</vt:lpstr>
      <vt:lpstr>DNA Replication</vt:lpstr>
      <vt:lpstr>PowerPoint Presentation</vt:lpstr>
      <vt:lpstr>2.3   DNA Replication – Answer                   (6)</vt:lpstr>
      <vt:lpstr>Life Sciences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Investigation Skills</dc:title>
  <dc:creator>USER</dc:creator>
  <cp:lastModifiedBy>Chris Grobler</cp:lastModifiedBy>
  <cp:revision>297</cp:revision>
  <dcterms:created xsi:type="dcterms:W3CDTF">2020-11-10T18:41:53Z</dcterms:created>
  <dcterms:modified xsi:type="dcterms:W3CDTF">2022-01-26T20:05:16Z</dcterms:modified>
</cp:coreProperties>
</file>