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303" r:id="rId4"/>
    <p:sldId id="305" r:id="rId5"/>
    <p:sldId id="281" r:id="rId6"/>
    <p:sldId id="282" r:id="rId7"/>
    <p:sldId id="306" r:id="rId8"/>
    <p:sldId id="272" r:id="rId9"/>
    <p:sldId id="307" r:id="rId10"/>
    <p:sldId id="315" r:id="rId11"/>
    <p:sldId id="316" r:id="rId12"/>
    <p:sldId id="276" r:id="rId13"/>
    <p:sldId id="293" r:id="rId14"/>
    <p:sldId id="309" r:id="rId15"/>
    <p:sldId id="310" r:id="rId16"/>
    <p:sldId id="294" r:id="rId17"/>
    <p:sldId id="311" r:id="rId18"/>
    <p:sldId id="300" r:id="rId19"/>
    <p:sldId id="273" r:id="rId20"/>
    <p:sldId id="295" r:id="rId21"/>
    <p:sldId id="296" r:id="rId22"/>
    <p:sldId id="274" r:id="rId23"/>
    <p:sldId id="312" r:id="rId24"/>
  </p:sldIdLst>
  <p:sldSz cx="10150475" cy="7589838"/>
  <p:notesSz cx="6858000" cy="9144000"/>
  <p:defaultTextStyle>
    <a:defPPr>
      <a:defRPr lang="en-Z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90">
          <p15:clr>
            <a:srgbClr val="A4A3A4"/>
          </p15:clr>
        </p15:guide>
        <p15:guide id="2" pos="31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64" autoAdjust="0"/>
  </p:normalViewPr>
  <p:slideViewPr>
    <p:cSldViewPr>
      <p:cViewPr varScale="1">
        <p:scale>
          <a:sx n="61" d="100"/>
          <a:sy n="61" d="100"/>
        </p:scale>
        <p:origin x="1464" y="72"/>
      </p:cViewPr>
      <p:guideLst>
        <p:guide orient="horz" pos="2390"/>
        <p:guide pos="31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83661C4-E00E-4D03-8382-FF1BA13E37C6}" type="datetimeFigureOut">
              <a:rPr lang="en-US"/>
              <a:pPr>
                <a:defRPr/>
              </a:pPr>
              <a:t>5/9/2020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6650" y="685800"/>
            <a:ext cx="4584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Z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29EA62B-86AF-4FBC-9A6B-3B8CC1CAB72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59946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EDC4A6-47CC-45F5-8CA4-AE6169E03EA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652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04474F-B5DA-4270-ADBB-86783077B0F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80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172515-E86D-47B3-8979-F09EB350B6B9}" type="slidenum">
              <a:rPr lang="en-Z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Z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56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1905000"/>
            <a:ext cx="6781800" cy="12954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ZA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3505200"/>
            <a:ext cx="68580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ZA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934200"/>
            <a:ext cx="2133600" cy="533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934200"/>
            <a:ext cx="3124200" cy="533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934200"/>
            <a:ext cx="2133600" cy="533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E670E-A577-4187-AB3C-1016BA530D8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11666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8E753-792B-4D6B-8FA4-1EF540A78A88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38851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62850" y="76200"/>
            <a:ext cx="2419350" cy="6670675"/>
          </a:xfrm>
        </p:spPr>
        <p:txBody>
          <a:bodyPr vert="eaVert"/>
          <a:lstStyle/>
          <a:p>
            <a:r>
              <a:rPr lang="en-ZA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6200"/>
            <a:ext cx="7105650" cy="6670675"/>
          </a:xfrm>
        </p:spPr>
        <p:txBody>
          <a:bodyPr vert="eaVert"/>
          <a:lstStyle/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43A8C-3EF6-46C4-A4B0-64AC35A54AF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5091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1286" y="1770962"/>
            <a:ext cx="8627904" cy="1096310"/>
          </a:xfrm>
        </p:spPr>
        <p:txBody>
          <a:bodyPr/>
          <a:lstStyle>
            <a:lvl1pPr algn="ctr">
              <a:defRPr sz="4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1286" y="2782941"/>
            <a:ext cx="8627904" cy="758984"/>
          </a:xfrm>
        </p:spPr>
        <p:txBody>
          <a:bodyPr/>
          <a:lstStyle>
            <a:lvl1pPr marL="0" indent="0" algn="ctr">
              <a:buFontTx/>
              <a:buNone/>
              <a:defRPr sz="31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34235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2303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17" y="4877174"/>
            <a:ext cx="8627904" cy="150742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817" y="3216897"/>
            <a:ext cx="8627904" cy="1660277"/>
          </a:xfrm>
        </p:spPr>
        <p:txBody>
          <a:bodyPr anchor="b"/>
          <a:lstStyle>
            <a:lvl1pPr marL="0" indent="0">
              <a:buNone/>
              <a:defRPr sz="2200"/>
            </a:lvl1pPr>
            <a:lvl2pPr marL="506852" indent="0">
              <a:buNone/>
              <a:defRPr sz="2000"/>
            </a:lvl2pPr>
            <a:lvl3pPr marL="1013704" indent="0">
              <a:buNone/>
              <a:defRPr sz="1800"/>
            </a:lvl3pPr>
            <a:lvl4pPr marL="1520556" indent="0">
              <a:buNone/>
              <a:defRPr sz="1600"/>
            </a:lvl4pPr>
            <a:lvl5pPr marL="2027408" indent="0">
              <a:buNone/>
              <a:defRPr sz="1600"/>
            </a:lvl5pPr>
            <a:lvl6pPr marL="2534260" indent="0">
              <a:buNone/>
              <a:defRPr sz="1600"/>
            </a:lvl6pPr>
            <a:lvl7pPr marL="3041112" indent="0">
              <a:buNone/>
              <a:defRPr sz="1600"/>
            </a:lvl7pPr>
            <a:lvl8pPr marL="3547963" indent="0">
              <a:buNone/>
              <a:defRPr sz="1600"/>
            </a:lvl8pPr>
            <a:lvl9pPr marL="405481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1485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873" y="1939625"/>
            <a:ext cx="3552666" cy="480689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7714" y="1939625"/>
            <a:ext cx="3552666" cy="480689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9180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24" y="303945"/>
            <a:ext cx="9135428" cy="126497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524" y="1698930"/>
            <a:ext cx="4484889" cy="70803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852" indent="0">
              <a:buNone/>
              <a:defRPr sz="2200" b="1"/>
            </a:lvl2pPr>
            <a:lvl3pPr marL="1013704" indent="0">
              <a:buNone/>
              <a:defRPr sz="2000" b="1"/>
            </a:lvl3pPr>
            <a:lvl4pPr marL="1520556" indent="0">
              <a:buNone/>
              <a:defRPr sz="1800" b="1"/>
            </a:lvl4pPr>
            <a:lvl5pPr marL="2027408" indent="0">
              <a:buNone/>
              <a:defRPr sz="1800" b="1"/>
            </a:lvl5pPr>
            <a:lvl6pPr marL="2534260" indent="0">
              <a:buNone/>
              <a:defRPr sz="1800" b="1"/>
            </a:lvl6pPr>
            <a:lvl7pPr marL="3041112" indent="0">
              <a:buNone/>
              <a:defRPr sz="1800" b="1"/>
            </a:lvl7pPr>
            <a:lvl8pPr marL="3547963" indent="0">
              <a:buNone/>
              <a:defRPr sz="1800" b="1"/>
            </a:lvl8pPr>
            <a:lvl9pPr marL="405481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524" y="2406962"/>
            <a:ext cx="4484889" cy="437294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301" y="1698930"/>
            <a:ext cx="4486651" cy="70803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852" indent="0">
              <a:buNone/>
              <a:defRPr sz="2200" b="1"/>
            </a:lvl2pPr>
            <a:lvl3pPr marL="1013704" indent="0">
              <a:buNone/>
              <a:defRPr sz="2000" b="1"/>
            </a:lvl3pPr>
            <a:lvl4pPr marL="1520556" indent="0">
              <a:buNone/>
              <a:defRPr sz="1800" b="1"/>
            </a:lvl4pPr>
            <a:lvl5pPr marL="2027408" indent="0">
              <a:buNone/>
              <a:defRPr sz="1800" b="1"/>
            </a:lvl5pPr>
            <a:lvl6pPr marL="2534260" indent="0">
              <a:buNone/>
              <a:defRPr sz="1800" b="1"/>
            </a:lvl6pPr>
            <a:lvl7pPr marL="3041112" indent="0">
              <a:buNone/>
              <a:defRPr sz="1800" b="1"/>
            </a:lvl7pPr>
            <a:lvl8pPr marL="3547963" indent="0">
              <a:buNone/>
              <a:defRPr sz="1800" b="1"/>
            </a:lvl8pPr>
            <a:lvl9pPr marL="405481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301" y="2406962"/>
            <a:ext cx="4486651" cy="437294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3748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45873" y="1939625"/>
            <a:ext cx="7274507" cy="4806897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  <a:latin typeface="+mn-lt"/>
              </a:defRPr>
            </a:lvl1pPr>
            <a:lvl2pPr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42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976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24" y="302188"/>
            <a:ext cx="3339436" cy="12860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554" y="302189"/>
            <a:ext cx="5674397" cy="6477716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524" y="1588244"/>
            <a:ext cx="3339436" cy="5191661"/>
          </a:xfrm>
        </p:spPr>
        <p:txBody>
          <a:bodyPr/>
          <a:lstStyle>
            <a:lvl1pPr marL="0" indent="0">
              <a:buNone/>
              <a:defRPr sz="1600"/>
            </a:lvl1pPr>
            <a:lvl2pPr marL="506852" indent="0">
              <a:buNone/>
              <a:defRPr sz="1300"/>
            </a:lvl2pPr>
            <a:lvl3pPr marL="1013704" indent="0">
              <a:buNone/>
              <a:defRPr sz="1100"/>
            </a:lvl3pPr>
            <a:lvl4pPr marL="1520556" indent="0">
              <a:buNone/>
              <a:defRPr sz="1000"/>
            </a:lvl4pPr>
            <a:lvl5pPr marL="2027408" indent="0">
              <a:buNone/>
              <a:defRPr sz="1000"/>
            </a:lvl5pPr>
            <a:lvl6pPr marL="2534260" indent="0">
              <a:buNone/>
              <a:defRPr sz="1000"/>
            </a:lvl6pPr>
            <a:lvl7pPr marL="3041112" indent="0">
              <a:buNone/>
              <a:defRPr sz="1000"/>
            </a:lvl7pPr>
            <a:lvl8pPr marL="3547963" indent="0">
              <a:buNone/>
              <a:defRPr sz="1000"/>
            </a:lvl8pPr>
            <a:lvl9pPr marL="405481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02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F62B7-0F9D-47A3-9296-0DFAE948D26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94383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564" y="5312887"/>
            <a:ext cx="6090285" cy="627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564" y="678166"/>
            <a:ext cx="6090285" cy="4553903"/>
          </a:xfrm>
        </p:spPr>
        <p:txBody>
          <a:bodyPr/>
          <a:lstStyle>
            <a:lvl1pPr marL="0" indent="0">
              <a:buNone/>
              <a:defRPr sz="3500"/>
            </a:lvl1pPr>
            <a:lvl2pPr marL="506852" indent="0">
              <a:buNone/>
              <a:defRPr sz="3100"/>
            </a:lvl2pPr>
            <a:lvl3pPr marL="1013704" indent="0">
              <a:buNone/>
              <a:defRPr sz="2700"/>
            </a:lvl3pPr>
            <a:lvl4pPr marL="1520556" indent="0">
              <a:buNone/>
              <a:defRPr sz="2200"/>
            </a:lvl4pPr>
            <a:lvl5pPr marL="2027408" indent="0">
              <a:buNone/>
              <a:defRPr sz="2200"/>
            </a:lvl5pPr>
            <a:lvl6pPr marL="2534260" indent="0">
              <a:buNone/>
              <a:defRPr sz="2200"/>
            </a:lvl6pPr>
            <a:lvl7pPr marL="3041112" indent="0">
              <a:buNone/>
              <a:defRPr sz="2200"/>
            </a:lvl7pPr>
            <a:lvl8pPr marL="3547963" indent="0">
              <a:buNone/>
              <a:defRPr sz="2200"/>
            </a:lvl8pPr>
            <a:lvl9pPr marL="4054815" indent="0">
              <a:buNone/>
              <a:defRPr sz="22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564" y="5940103"/>
            <a:ext cx="6090285" cy="890751"/>
          </a:xfrm>
        </p:spPr>
        <p:txBody>
          <a:bodyPr/>
          <a:lstStyle>
            <a:lvl1pPr marL="0" indent="0">
              <a:buNone/>
              <a:defRPr sz="1600"/>
            </a:lvl1pPr>
            <a:lvl2pPr marL="506852" indent="0">
              <a:buNone/>
              <a:defRPr sz="1300"/>
            </a:lvl2pPr>
            <a:lvl3pPr marL="1013704" indent="0">
              <a:buNone/>
              <a:defRPr sz="1100"/>
            </a:lvl3pPr>
            <a:lvl4pPr marL="1520556" indent="0">
              <a:buNone/>
              <a:defRPr sz="1000"/>
            </a:lvl4pPr>
            <a:lvl5pPr marL="2027408" indent="0">
              <a:buNone/>
              <a:defRPr sz="1000"/>
            </a:lvl5pPr>
            <a:lvl6pPr marL="2534260" indent="0">
              <a:buNone/>
              <a:defRPr sz="1000"/>
            </a:lvl6pPr>
            <a:lvl7pPr marL="3041112" indent="0">
              <a:buNone/>
              <a:defRPr sz="1000"/>
            </a:lvl7pPr>
            <a:lvl8pPr marL="3547963" indent="0">
              <a:buNone/>
              <a:defRPr sz="1000"/>
            </a:lvl8pPr>
            <a:lvl9pPr marL="405481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7630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72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1753" y="927647"/>
            <a:ext cx="1818627" cy="58188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873" y="927647"/>
            <a:ext cx="5286706" cy="58188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169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4876800"/>
            <a:ext cx="8628062" cy="1508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ZA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3216275"/>
            <a:ext cx="8628062" cy="16605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ZA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003E6-22FF-4AA6-8C71-295DE4EFFD6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28366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724400" cy="5222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4000"/>
            <a:ext cx="4724400" cy="5222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0BFCF-44FE-4F90-BA89-A38A7CB5A6F8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4826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9134475" cy="1265237"/>
          </a:xfrm>
        </p:spPr>
        <p:txBody>
          <a:bodyPr/>
          <a:lstStyle>
            <a:lvl1pPr>
              <a:defRPr/>
            </a:lvl1pPr>
          </a:lstStyle>
          <a:p>
            <a:r>
              <a:rPr lang="en-ZA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98625"/>
            <a:ext cx="4484688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Z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06650"/>
            <a:ext cx="4484688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0" y="1698625"/>
            <a:ext cx="4486275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Z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0" y="2406650"/>
            <a:ext cx="4486275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ABEA9-34E3-4169-8734-3B363D8FF1B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604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51DD0-630A-4621-A004-FC3C4C074F58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33210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578AC-1E8A-404A-8876-166C17E75F5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92189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1625"/>
            <a:ext cx="3338513" cy="1285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ZA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0" y="301625"/>
            <a:ext cx="5673725" cy="6478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87500"/>
            <a:ext cx="3338513" cy="5192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Z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B369F-C45B-4FBA-878C-C4D75617CC1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8458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38" y="5313363"/>
            <a:ext cx="6091237" cy="6270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ZA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138" y="677863"/>
            <a:ext cx="6091237" cy="45545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ZA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138" y="5940425"/>
            <a:ext cx="6091237" cy="890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Z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B70BF-96F5-4130-9754-C2B49AD41DD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201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7620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370" tIns="50685" rIns="101370" bIns="506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9601200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altLang="en-US"/>
              <a:t>Click to edit Master text styles</a:t>
            </a:r>
          </a:p>
          <a:p>
            <a:pPr lvl="1"/>
            <a:r>
              <a:rPr lang="en-ZA" altLang="en-US"/>
              <a:t>Second level</a:t>
            </a:r>
          </a:p>
          <a:p>
            <a:pPr lvl="2"/>
            <a:r>
              <a:rPr lang="en-ZA" altLang="en-US"/>
              <a:t>Third level</a:t>
            </a:r>
          </a:p>
          <a:p>
            <a:pPr lvl="3"/>
            <a:r>
              <a:rPr lang="en-ZA" altLang="en-US"/>
              <a:t>Fourth level</a:t>
            </a:r>
          </a:p>
          <a:p>
            <a:pPr lvl="4"/>
            <a:r>
              <a:rPr lang="en-Z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15150"/>
            <a:ext cx="21145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8688" y="6915150"/>
            <a:ext cx="32131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73925" y="6915150"/>
            <a:ext cx="21145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AD4BE91-527E-4CB8-AF03-0EF7F00FD13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xStyles>
    <p:titleStyle>
      <a:lvl1pPr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2pPr>
      <a:lvl3pPr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3pPr>
      <a:lvl4pPr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4pPr>
      <a:lvl5pPr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5pPr>
      <a:lvl6pPr marL="457200" algn="l" defTabSz="1014413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6pPr>
      <a:lvl7pPr marL="914400" algn="l" defTabSz="1014413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7pPr>
      <a:lvl8pPr marL="1371600" algn="l" defTabSz="1014413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8pPr>
      <a:lvl9pPr marL="1828800" algn="l" defTabSz="1014413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9pPr>
    </p:titleStyle>
    <p:bodyStyle>
      <a:lvl1pPr marL="379413" indent="-379413" algn="l" defTabSz="1014413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7500" algn="l" defTabSz="101441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266825" indent="-252413" algn="l" defTabSz="10144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73238" indent="-252413" algn="l" defTabSz="10144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812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738438" indent="-254000" algn="l" defTabSz="10144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95638" indent="-254000" algn="l" defTabSz="10144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652838" indent="-254000" algn="l" defTabSz="10144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110038" indent="-254000" algn="l" defTabSz="10144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6138" y="927100"/>
            <a:ext cx="727392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370" tIns="50685" rIns="101370" bIns="506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Your Topic Goes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6138" y="1939925"/>
            <a:ext cx="7273925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54" r:id="rId2"/>
    <p:sldLayoutId id="2147484155" r:id="rId3"/>
    <p:sldLayoutId id="2147484156" r:id="rId4"/>
    <p:sldLayoutId id="2147484157" r:id="rId5"/>
    <p:sldLayoutId id="2147484164" r:id="rId6"/>
    <p:sldLayoutId id="2147484165" r:id="rId7"/>
    <p:sldLayoutId id="2147484158" r:id="rId8"/>
    <p:sldLayoutId id="2147484159" r:id="rId9"/>
    <p:sldLayoutId id="2147484160" r:id="rId10"/>
    <p:sldLayoutId id="21474841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95B3D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95B3D7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95B3D7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95B3D7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95B3D7"/>
          </a:solidFill>
          <a:latin typeface="Arial Black" pitchFamily="34" charset="0"/>
        </a:defRPr>
      </a:lvl5pPr>
      <a:lvl6pPr marL="506852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D5E1E7"/>
          </a:solidFill>
          <a:latin typeface="Arial Black" pitchFamily="34" charset="0"/>
        </a:defRPr>
      </a:lvl6pPr>
      <a:lvl7pPr marL="1013704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D5E1E7"/>
          </a:solidFill>
          <a:latin typeface="Arial Black" pitchFamily="34" charset="0"/>
        </a:defRPr>
      </a:lvl7pPr>
      <a:lvl8pPr marL="1520556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D5E1E7"/>
          </a:solidFill>
          <a:latin typeface="Arial Black" pitchFamily="34" charset="0"/>
        </a:defRPr>
      </a:lvl8pPr>
      <a:lvl9pPr marL="2027408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D5E1E7"/>
          </a:solidFill>
          <a:latin typeface="Arial Black" pitchFamily="34" charset="0"/>
        </a:defRPr>
      </a:lvl9pPr>
    </p:titleStyle>
    <p:bodyStyle>
      <a:lvl1pPr marL="379413" indent="-37941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DCE6F2"/>
          </a:solidFill>
          <a:latin typeface="+mn-lt"/>
          <a:ea typeface="+mn-ea"/>
          <a:cs typeface="+mn-cs"/>
        </a:defRPr>
      </a:lvl1pPr>
      <a:lvl2pPr marL="822325" indent="-315913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Arial" charset="0"/>
        </a:defRPr>
      </a:lvl2pPr>
      <a:lvl3pPr marL="1266825" indent="-2524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Arial" charset="0"/>
        </a:defRPr>
      </a:lvl3pPr>
      <a:lvl4pPr marL="1773238" indent="-252413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Arial" charset="0"/>
        </a:defRPr>
      </a:lvl4pPr>
      <a:lvl5pPr marL="2279650" indent="-252413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5pPr>
      <a:lvl6pPr marL="2787686" indent="-25342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6pPr>
      <a:lvl7pPr marL="3294537" indent="-25342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7pPr>
      <a:lvl8pPr marL="3801389" indent="-25342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8pPr>
      <a:lvl9pPr marL="4308241" indent="-25342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10137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852" algn="l" defTabSz="10137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704" algn="l" defTabSz="10137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0556" algn="l" defTabSz="10137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7408" algn="l" defTabSz="10137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4260" algn="l" defTabSz="10137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1112" algn="l" defTabSz="10137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963" algn="l" defTabSz="10137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4815" algn="l" defTabSz="10137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179388" y="122238"/>
            <a:ext cx="9388475" cy="1008062"/>
          </a:xfrm>
        </p:spPr>
        <p:txBody>
          <a:bodyPr/>
          <a:lstStyle/>
          <a:p>
            <a:pPr algn="ctr" eaLnBrk="1" hangingPunct="1"/>
            <a:r>
              <a:rPr lang="en-ZA" altLang="en-US" sz="4000"/>
              <a:t>TELEMATIC TEACHING PROJECT</a:t>
            </a: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1444625" y="985838"/>
            <a:ext cx="6858000" cy="720725"/>
          </a:xfrm>
        </p:spPr>
        <p:txBody>
          <a:bodyPr/>
          <a:lstStyle/>
          <a:p>
            <a:pPr eaLnBrk="1" hangingPunct="1"/>
            <a:r>
              <a:rPr lang="en-ZA" altLang="en-US" sz="4800" b="1"/>
              <a:t>Climate and Weather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851025"/>
          <a:ext cx="10150476" cy="499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9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551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6112">
                <a:tc>
                  <a:txBody>
                    <a:bodyPr/>
                    <a:lstStyle/>
                    <a:p>
                      <a:pPr algn="ctr"/>
                      <a:endParaRPr lang="en-ZA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/>
                        <a:t>HIGH PRESSURE</a:t>
                      </a: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/>
                        <a:t>LOW PRESSURE</a:t>
                      </a:r>
                    </a:p>
                  </a:txBody>
                  <a:tcPr marT="45706" marB="4570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3288">
                <a:tc>
                  <a:txBody>
                    <a:bodyPr/>
                    <a:lstStyle/>
                    <a:p>
                      <a:r>
                        <a:rPr lang="en-ZA" sz="1800" dirty="0"/>
                        <a:t>Names</a:t>
                      </a:r>
                      <a:r>
                        <a:rPr lang="en-ZA" sz="1800" baseline="0" dirty="0"/>
                        <a:t> </a:t>
                      </a:r>
                      <a:endParaRPr lang="en-ZA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Anticyclone</a:t>
                      </a: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Cyclones</a:t>
                      </a:r>
                    </a:p>
                  </a:txBody>
                  <a:tcPr marT="45706" marB="4570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8692">
                <a:tc>
                  <a:txBody>
                    <a:bodyPr/>
                    <a:lstStyle/>
                    <a:p>
                      <a:r>
                        <a:rPr lang="en-ZA" sz="1800" dirty="0"/>
                        <a:t>Characteristics</a:t>
                      </a: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High pressure with sinking air.</a:t>
                      </a:r>
                    </a:p>
                    <a:p>
                      <a:r>
                        <a:rPr lang="en-ZA" sz="1800" dirty="0"/>
                        <a:t>Rotates clockwise in Northern Hemisphere, and  Anticlockwise in Southern Hemisphere</a:t>
                      </a: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Low pressure with rising/</a:t>
                      </a:r>
                      <a:r>
                        <a:rPr lang="en-ZA" sz="1800" baseline="0" dirty="0"/>
                        <a:t> ascending air.</a:t>
                      </a:r>
                    </a:p>
                    <a:p>
                      <a:r>
                        <a:rPr lang="en-ZA" sz="1800" baseline="0" dirty="0"/>
                        <a:t>Rotates clockwise in S.H and anticlockwise in Hemisphere</a:t>
                      </a:r>
                    </a:p>
                    <a:p>
                      <a:r>
                        <a:rPr lang="en-ZA" sz="1800" baseline="0" dirty="0"/>
                        <a:t> </a:t>
                      </a:r>
                      <a:endParaRPr lang="en-ZA" sz="1800" dirty="0"/>
                    </a:p>
                  </a:txBody>
                  <a:tcPr marT="45706" marB="4570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372">
                <a:tc>
                  <a:txBody>
                    <a:bodyPr/>
                    <a:lstStyle/>
                    <a:p>
                      <a:r>
                        <a:rPr lang="en-ZA" sz="1800" dirty="0"/>
                        <a:t>Weather conditions</a:t>
                      </a: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Dry warmer weather.</a:t>
                      </a:r>
                    </a:p>
                    <a:p>
                      <a:r>
                        <a:rPr lang="en-ZA" sz="1800" dirty="0"/>
                        <a:t>Temperature increase with 1</a:t>
                      </a:r>
                      <a:r>
                        <a:rPr lang="en-ZA" sz="1800" baseline="30000" dirty="0"/>
                        <a:t>0</a:t>
                      </a:r>
                      <a:r>
                        <a:rPr lang="en-ZA" sz="1800" dirty="0"/>
                        <a:t>c for every 100m</a:t>
                      </a: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Wetter cooler weather.</a:t>
                      </a:r>
                    </a:p>
                    <a:p>
                      <a:r>
                        <a:rPr lang="en-ZA" sz="1800" dirty="0"/>
                        <a:t>Moist air decrease</a:t>
                      </a:r>
                      <a:r>
                        <a:rPr lang="en-ZA" sz="1800" baseline="0" dirty="0"/>
                        <a:t> its temperature 1</a:t>
                      </a:r>
                      <a:r>
                        <a:rPr lang="en-ZA" sz="1800" baseline="30000" dirty="0"/>
                        <a:t>0</a:t>
                      </a:r>
                      <a:r>
                        <a:rPr lang="en-ZA" sz="1800" baseline="0" dirty="0"/>
                        <a:t>c for every 100m</a:t>
                      </a:r>
                      <a:endParaRPr lang="en-ZA" sz="1800" dirty="0"/>
                    </a:p>
                  </a:txBody>
                  <a:tcPr marT="45706" marB="4570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3288">
                <a:tc>
                  <a:txBody>
                    <a:bodyPr/>
                    <a:lstStyle/>
                    <a:p>
                      <a:endParaRPr lang="en-ZA" sz="180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endParaRPr lang="en-ZA" sz="180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T="45706" marB="4570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3288">
                <a:tc>
                  <a:txBody>
                    <a:bodyPr/>
                    <a:lstStyle/>
                    <a:p>
                      <a:endParaRPr lang="en-ZA" sz="180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endParaRPr lang="en-ZA" sz="180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T="45706" marB="45706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 bwMode="auto">
          <a:xfrm>
            <a:off x="3743325" y="1635125"/>
            <a:ext cx="2952750" cy="1079500"/>
          </a:xfrm>
          <a:prstGeom prst="snip2Same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ZA" sz="2000" dirty="0">
                <a:latin typeface="Baskerville Old Face" panose="02020602080505020303" pitchFamily="18" charset="0"/>
              </a:rPr>
              <a:t>Precautions and preventative strategies of Tropical cyclone</a:t>
            </a:r>
          </a:p>
        </p:txBody>
      </p:sp>
      <p:sp>
        <p:nvSpPr>
          <p:cNvPr id="3" name="Down Arrow Callout 2"/>
          <p:cNvSpPr>
            <a:spLocks noChangeArrowheads="1"/>
          </p:cNvSpPr>
          <p:nvPr/>
        </p:nvSpPr>
        <p:spPr bwMode="auto">
          <a:xfrm>
            <a:off x="2843213" y="266700"/>
            <a:ext cx="4752975" cy="1439863"/>
          </a:xfrm>
          <a:prstGeom prst="downArrowCallout">
            <a:avLst>
              <a:gd name="adj1" fmla="val 25002"/>
              <a:gd name="adj2" fmla="val 25002"/>
              <a:gd name="adj3" fmla="val 25000"/>
              <a:gd name="adj4" fmla="val 6497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ZA" altLang="en-US" sz="2400"/>
              <a:t>Putting evacuations in place, for getting people out of danger area</a:t>
            </a:r>
          </a:p>
        </p:txBody>
      </p:sp>
      <p:sp>
        <p:nvSpPr>
          <p:cNvPr id="4" name="Horizontal Scroll 3"/>
          <p:cNvSpPr>
            <a:spLocks noChangeArrowheads="1"/>
          </p:cNvSpPr>
          <p:nvPr/>
        </p:nvSpPr>
        <p:spPr bwMode="auto">
          <a:xfrm>
            <a:off x="7199313" y="1562100"/>
            <a:ext cx="2898775" cy="1223963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ZA" altLang="en-US"/>
              <a:t>Tracking cyclones and issuing early warnings</a:t>
            </a:r>
          </a:p>
        </p:txBody>
      </p:sp>
      <p:sp>
        <p:nvSpPr>
          <p:cNvPr id="5" name="Horizontal Scroll 4"/>
          <p:cNvSpPr>
            <a:spLocks noChangeArrowheads="1"/>
          </p:cNvSpPr>
          <p:nvPr/>
        </p:nvSpPr>
        <p:spPr bwMode="auto">
          <a:xfrm>
            <a:off x="288925" y="1635125"/>
            <a:ext cx="3097213" cy="1223963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ZA" altLang="en-US"/>
              <a:t>Informing public of the risk and evacuating them</a:t>
            </a:r>
          </a:p>
        </p:txBody>
      </p:sp>
      <p:sp>
        <p:nvSpPr>
          <p:cNvPr id="6" name="Flowchart: Magnetic Disk 5"/>
          <p:cNvSpPr/>
          <p:nvPr/>
        </p:nvSpPr>
        <p:spPr bwMode="auto">
          <a:xfrm>
            <a:off x="3779838" y="4443413"/>
            <a:ext cx="3024187" cy="1223962"/>
          </a:xfrm>
          <a:prstGeom prst="flowChartMagneticDisk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ZA" sz="2400" b="1" dirty="0">
                <a:solidFill>
                  <a:schemeClr val="accent3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CYCLONE DISASTER MANAGEMENT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3275013" y="3111500"/>
            <a:ext cx="4032250" cy="8270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ZA" altLang="en-US"/>
              <a:t>Rescue of people from flooded areas</a:t>
            </a:r>
          </a:p>
        </p:txBody>
      </p:sp>
      <p:cxnSp>
        <p:nvCxnSpPr>
          <p:cNvPr id="22536" name="Straight Connector 10"/>
          <p:cNvCxnSpPr>
            <a:cxnSpLocks noChangeShapeType="1"/>
          </p:cNvCxnSpPr>
          <p:nvPr/>
        </p:nvCxnSpPr>
        <p:spPr bwMode="auto">
          <a:xfrm>
            <a:off x="0" y="2859088"/>
            <a:ext cx="101504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  <a:stCxn id="6" idx="1"/>
            <a:endCxn id="9" idx="2"/>
          </p:cNvCxnSpPr>
          <p:nvPr/>
        </p:nvCxnSpPr>
        <p:spPr bwMode="auto">
          <a:xfrm flipV="1">
            <a:off x="5291138" y="3938588"/>
            <a:ext cx="0" cy="5048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6588125" y="5522913"/>
            <a:ext cx="611188" cy="215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Flowchart: Card 21"/>
          <p:cNvSpPr>
            <a:spLocks noChangeArrowheads="1"/>
          </p:cNvSpPr>
          <p:nvPr/>
        </p:nvSpPr>
        <p:spPr bwMode="auto">
          <a:xfrm>
            <a:off x="6804025" y="5667375"/>
            <a:ext cx="3294063" cy="1727200"/>
          </a:xfrm>
          <a:prstGeom prst="flowChartPunchedCard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ZA" altLang="en-US"/>
              <a:t>Aid/ help from international countries for poor countries to help them recover from long term effects of cyclones</a:t>
            </a:r>
          </a:p>
        </p:txBody>
      </p: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flipH="1">
            <a:off x="3275013" y="5378450"/>
            <a:ext cx="504825" cy="3603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Snip Single Corner Rectangle 24"/>
          <p:cNvSpPr/>
          <p:nvPr/>
        </p:nvSpPr>
        <p:spPr bwMode="auto">
          <a:xfrm>
            <a:off x="106363" y="5738813"/>
            <a:ext cx="3279775" cy="1296987"/>
          </a:xfrm>
          <a:prstGeom prst="snip1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ZA" dirty="0"/>
              <a:t>Emergency relief, such as to give food, water and shelter</a:t>
            </a:r>
          </a:p>
        </p:txBody>
      </p:sp>
      <p:cxnSp>
        <p:nvCxnSpPr>
          <p:cNvPr id="27" name="Straight Arrow Connector 26"/>
          <p:cNvCxnSpPr>
            <a:cxnSpLocks noChangeShapeType="1"/>
            <a:stCxn id="2" idx="0"/>
            <a:endCxn id="4" idx="1"/>
          </p:cNvCxnSpPr>
          <p:nvPr/>
        </p:nvCxnSpPr>
        <p:spPr bwMode="auto">
          <a:xfrm>
            <a:off x="6696075" y="2174875"/>
            <a:ext cx="50323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30"/>
          <p:cNvCxnSpPr>
            <a:cxnSpLocks noChangeShapeType="1"/>
            <a:stCxn id="2" idx="2"/>
          </p:cNvCxnSpPr>
          <p:nvPr/>
        </p:nvCxnSpPr>
        <p:spPr bwMode="auto">
          <a:xfrm flipH="1" flipV="1">
            <a:off x="3386138" y="1851025"/>
            <a:ext cx="357187" cy="3238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22" grpId="0" animBg="1"/>
      <p:bldP spid="22" grpId="1" animBg="1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4217988" y="2151063"/>
            <a:ext cx="564356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DCE6F2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6000" b="1">
                <a:solidFill>
                  <a:schemeClr val="bg1"/>
                </a:solidFill>
                <a:latin typeface="Arial" panose="020B0604020202020204" pitchFamily="34" charset="0"/>
              </a:rPr>
              <a:t>REGIONAL CLIMATE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4360863" y="4295775"/>
            <a:ext cx="51435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DCE6F2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ZA" altLang="en-US" sz="4000">
                <a:solidFill>
                  <a:schemeClr val="bg1"/>
                </a:solidFill>
                <a:latin typeface="Arial" panose="020B0604020202020204" pitchFamily="34" charset="0"/>
              </a:rPr>
              <a:t>Line thunderstorms</a:t>
            </a:r>
          </a:p>
          <a:p>
            <a:pPr>
              <a:spcBef>
                <a:spcPct val="0"/>
              </a:spcBef>
            </a:pPr>
            <a:r>
              <a:rPr lang="en-ZA" altLang="en-US" sz="4000">
                <a:solidFill>
                  <a:schemeClr val="bg1"/>
                </a:solidFill>
                <a:latin typeface="Arial" panose="020B0604020202020204" pitchFamily="34" charset="0"/>
              </a:rPr>
              <a:t>Berg winds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outhAf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63" y="0"/>
            <a:ext cx="10618788" cy="758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69863" y="5988050"/>
            <a:ext cx="844550" cy="9271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0" y="5818188"/>
            <a:ext cx="1268413" cy="126523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38138" y="6240463"/>
            <a:ext cx="508000" cy="50641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 Black" pitchFamily="34" charset="0"/>
              </a:rPr>
              <a:t>H</a:t>
            </a:r>
          </a:p>
        </p:txBody>
      </p:sp>
      <p:sp>
        <p:nvSpPr>
          <p:cNvPr id="8" name="Oval 7"/>
          <p:cNvSpPr/>
          <p:nvPr/>
        </p:nvSpPr>
        <p:spPr>
          <a:xfrm>
            <a:off x="8966200" y="6240463"/>
            <a:ext cx="508000" cy="50641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 Black" pitchFamily="34" charset="0"/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8543925" y="5988050"/>
            <a:ext cx="1184275" cy="1011238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712200" y="6072188"/>
            <a:ext cx="846138" cy="84296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-422275" y="5649913"/>
            <a:ext cx="1944688" cy="177165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8374063" y="5649913"/>
            <a:ext cx="1946275" cy="177165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17061541">
            <a:off x="654844" y="5880894"/>
            <a:ext cx="590550" cy="423862"/>
          </a:xfrm>
          <a:prstGeom prst="rightArrow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 rot="19015201">
            <a:off x="1606550" y="6156325"/>
            <a:ext cx="592138" cy="422275"/>
          </a:xfrm>
          <a:prstGeom prst="rightArrow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 rot="18076907">
            <a:off x="1224756" y="6728619"/>
            <a:ext cx="588963" cy="422275"/>
          </a:xfrm>
          <a:prstGeom prst="rightArrow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 rot="20754924">
            <a:off x="676275" y="7167563"/>
            <a:ext cx="592138" cy="422275"/>
          </a:xfrm>
          <a:prstGeom prst="rightArrow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 rot="5400000">
            <a:off x="180976" y="6719887"/>
            <a:ext cx="590550" cy="422275"/>
          </a:xfrm>
          <a:prstGeom prst="rightArrow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 rot="14008893">
            <a:off x="473870" y="5295106"/>
            <a:ext cx="588962" cy="422275"/>
          </a:xfrm>
          <a:prstGeom prst="rightArrow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 rot="12047627">
            <a:off x="-28575" y="4899025"/>
            <a:ext cx="592138" cy="420688"/>
          </a:xfrm>
          <a:prstGeom prst="rightArrow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 rot="19208542">
            <a:off x="2181225" y="5621338"/>
            <a:ext cx="592138" cy="422275"/>
          </a:xfrm>
          <a:prstGeom prst="rightArrow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 rot="19029393">
            <a:off x="2687638" y="5203825"/>
            <a:ext cx="592137" cy="422275"/>
          </a:xfrm>
          <a:prstGeom prst="rightArrow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 rot="20024440">
            <a:off x="3279775" y="4746625"/>
            <a:ext cx="592138" cy="430213"/>
          </a:xfrm>
          <a:prstGeom prst="rightArrow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Right Arrow 30"/>
          <p:cNvSpPr/>
          <p:nvPr/>
        </p:nvSpPr>
        <p:spPr>
          <a:xfrm rot="20275325">
            <a:off x="3949700" y="4479925"/>
            <a:ext cx="592138" cy="422275"/>
          </a:xfrm>
          <a:prstGeom prst="rightArrow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Right Arrow 31"/>
          <p:cNvSpPr/>
          <p:nvPr/>
        </p:nvSpPr>
        <p:spPr>
          <a:xfrm rot="14373557">
            <a:off x="9342438" y="4789487"/>
            <a:ext cx="590550" cy="42227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" name="Right Arrow 32"/>
          <p:cNvSpPr/>
          <p:nvPr/>
        </p:nvSpPr>
        <p:spPr>
          <a:xfrm rot="15886176">
            <a:off x="9535320" y="5460206"/>
            <a:ext cx="588962" cy="42227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" name="Right Arrow 33"/>
          <p:cNvSpPr/>
          <p:nvPr/>
        </p:nvSpPr>
        <p:spPr>
          <a:xfrm rot="19104973">
            <a:off x="9359900" y="6054725"/>
            <a:ext cx="592138" cy="420688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5" name="Right Arrow 34"/>
          <p:cNvSpPr/>
          <p:nvPr/>
        </p:nvSpPr>
        <p:spPr>
          <a:xfrm rot="5400000">
            <a:off x="7697788" y="6831012"/>
            <a:ext cx="590550" cy="42227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ight Arrow 35"/>
          <p:cNvSpPr/>
          <p:nvPr/>
        </p:nvSpPr>
        <p:spPr>
          <a:xfrm rot="8775998">
            <a:off x="7877175" y="6299200"/>
            <a:ext cx="592138" cy="420688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ight Arrow 36"/>
          <p:cNvSpPr/>
          <p:nvPr/>
        </p:nvSpPr>
        <p:spPr>
          <a:xfrm rot="13362673">
            <a:off x="8439150" y="6216650"/>
            <a:ext cx="592138" cy="420688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Right Arrow 37"/>
          <p:cNvSpPr/>
          <p:nvPr/>
        </p:nvSpPr>
        <p:spPr>
          <a:xfrm rot="14175026">
            <a:off x="9010651" y="4114800"/>
            <a:ext cx="590550" cy="42227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Right Arrow 38"/>
          <p:cNvSpPr/>
          <p:nvPr/>
        </p:nvSpPr>
        <p:spPr>
          <a:xfrm rot="13651913">
            <a:off x="8435181" y="3353594"/>
            <a:ext cx="588963" cy="42227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" name="Right Arrow 39"/>
          <p:cNvSpPr/>
          <p:nvPr/>
        </p:nvSpPr>
        <p:spPr>
          <a:xfrm rot="12254046">
            <a:off x="7842250" y="2884488"/>
            <a:ext cx="592138" cy="42227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" name="Right Arrow 40"/>
          <p:cNvSpPr/>
          <p:nvPr/>
        </p:nvSpPr>
        <p:spPr>
          <a:xfrm rot="8979810">
            <a:off x="6488113" y="3222625"/>
            <a:ext cx="592137" cy="420688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2" name="Right Arrow 41"/>
          <p:cNvSpPr/>
          <p:nvPr/>
        </p:nvSpPr>
        <p:spPr>
          <a:xfrm rot="9137296">
            <a:off x="7170738" y="2895600"/>
            <a:ext cx="592137" cy="420688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3" name="Right Arrow 42"/>
          <p:cNvSpPr/>
          <p:nvPr/>
        </p:nvSpPr>
        <p:spPr>
          <a:xfrm rot="8924576">
            <a:off x="5802313" y="3621088"/>
            <a:ext cx="592137" cy="42227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4" name="Right Arrow 43"/>
          <p:cNvSpPr/>
          <p:nvPr/>
        </p:nvSpPr>
        <p:spPr>
          <a:xfrm rot="8895469">
            <a:off x="5129213" y="4051300"/>
            <a:ext cx="592137" cy="42227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8" name="Freeform 47"/>
          <p:cNvSpPr/>
          <p:nvPr/>
        </p:nvSpPr>
        <p:spPr>
          <a:xfrm>
            <a:off x="1860550" y="3035300"/>
            <a:ext cx="4060825" cy="4189413"/>
          </a:xfrm>
          <a:custGeom>
            <a:avLst/>
            <a:gdLst>
              <a:gd name="connsiteX0" fmla="*/ 1722268 w 3222594"/>
              <a:gd name="connsiteY0" fmla="*/ 2959 h 3784846"/>
              <a:gd name="connsiteX1" fmla="*/ 1615736 w 3222594"/>
              <a:gd name="connsiteY1" fmla="*/ 20714 h 3784846"/>
              <a:gd name="connsiteX2" fmla="*/ 1509204 w 3222594"/>
              <a:gd name="connsiteY2" fmla="*/ 47347 h 3784846"/>
              <a:gd name="connsiteX3" fmla="*/ 1473693 w 3222594"/>
              <a:gd name="connsiteY3" fmla="*/ 65102 h 3784846"/>
              <a:gd name="connsiteX4" fmla="*/ 1393794 w 3222594"/>
              <a:gd name="connsiteY4" fmla="*/ 91735 h 3784846"/>
              <a:gd name="connsiteX5" fmla="*/ 1376038 w 3222594"/>
              <a:gd name="connsiteY5" fmla="*/ 109491 h 3784846"/>
              <a:gd name="connsiteX6" fmla="*/ 1322772 w 3222594"/>
              <a:gd name="connsiteY6" fmla="*/ 136124 h 3784846"/>
              <a:gd name="connsiteX7" fmla="*/ 1242873 w 3222594"/>
              <a:gd name="connsiteY7" fmla="*/ 207145 h 3784846"/>
              <a:gd name="connsiteX8" fmla="*/ 1198485 w 3222594"/>
              <a:gd name="connsiteY8" fmla="*/ 251533 h 3784846"/>
              <a:gd name="connsiteX9" fmla="*/ 1136341 w 3222594"/>
              <a:gd name="connsiteY9" fmla="*/ 295922 h 3784846"/>
              <a:gd name="connsiteX10" fmla="*/ 1091953 w 3222594"/>
              <a:gd name="connsiteY10" fmla="*/ 358065 h 3784846"/>
              <a:gd name="connsiteX11" fmla="*/ 1029809 w 3222594"/>
              <a:gd name="connsiteY11" fmla="*/ 429087 h 3784846"/>
              <a:gd name="connsiteX12" fmla="*/ 994299 w 3222594"/>
              <a:gd name="connsiteY12" fmla="*/ 446842 h 3784846"/>
              <a:gd name="connsiteX13" fmla="*/ 923277 w 3222594"/>
              <a:gd name="connsiteY13" fmla="*/ 482353 h 3784846"/>
              <a:gd name="connsiteX14" fmla="*/ 905522 w 3222594"/>
              <a:gd name="connsiteY14" fmla="*/ 508986 h 3784846"/>
              <a:gd name="connsiteX15" fmla="*/ 878889 w 3222594"/>
              <a:gd name="connsiteY15" fmla="*/ 517864 h 3784846"/>
              <a:gd name="connsiteX16" fmla="*/ 816745 w 3222594"/>
              <a:gd name="connsiteY16" fmla="*/ 535619 h 3784846"/>
              <a:gd name="connsiteX17" fmla="*/ 763479 w 3222594"/>
              <a:gd name="connsiteY17" fmla="*/ 544497 h 3784846"/>
              <a:gd name="connsiteX18" fmla="*/ 683580 w 3222594"/>
              <a:gd name="connsiteY18" fmla="*/ 571130 h 3784846"/>
              <a:gd name="connsiteX19" fmla="*/ 612559 w 3222594"/>
              <a:gd name="connsiteY19" fmla="*/ 588885 h 3784846"/>
              <a:gd name="connsiteX20" fmla="*/ 381739 w 3222594"/>
              <a:gd name="connsiteY20" fmla="*/ 597763 h 3784846"/>
              <a:gd name="connsiteX21" fmla="*/ 310718 w 3222594"/>
              <a:gd name="connsiteY21" fmla="*/ 615518 h 3784846"/>
              <a:gd name="connsiteX22" fmla="*/ 257452 w 3222594"/>
              <a:gd name="connsiteY22" fmla="*/ 642151 h 3784846"/>
              <a:gd name="connsiteX23" fmla="*/ 221941 w 3222594"/>
              <a:gd name="connsiteY23" fmla="*/ 695417 h 3784846"/>
              <a:gd name="connsiteX24" fmla="*/ 204186 w 3222594"/>
              <a:gd name="connsiteY24" fmla="*/ 722050 h 3784846"/>
              <a:gd name="connsiteX25" fmla="*/ 177553 w 3222594"/>
              <a:gd name="connsiteY25" fmla="*/ 757561 h 3784846"/>
              <a:gd name="connsiteX26" fmla="*/ 142042 w 3222594"/>
              <a:gd name="connsiteY26" fmla="*/ 819704 h 3784846"/>
              <a:gd name="connsiteX27" fmla="*/ 106532 w 3222594"/>
              <a:gd name="connsiteY27" fmla="*/ 864093 h 3784846"/>
              <a:gd name="connsiteX28" fmla="*/ 35510 w 3222594"/>
              <a:gd name="connsiteY28" fmla="*/ 970625 h 3784846"/>
              <a:gd name="connsiteX29" fmla="*/ 44388 w 3222594"/>
              <a:gd name="connsiteY29" fmla="*/ 1032768 h 3784846"/>
              <a:gd name="connsiteX30" fmla="*/ 62143 w 3222594"/>
              <a:gd name="connsiteY30" fmla="*/ 1059401 h 3784846"/>
              <a:gd name="connsiteX31" fmla="*/ 71021 w 3222594"/>
              <a:gd name="connsiteY31" fmla="*/ 1086034 h 3784846"/>
              <a:gd name="connsiteX32" fmla="*/ 97654 w 3222594"/>
              <a:gd name="connsiteY32" fmla="*/ 1094912 h 3784846"/>
              <a:gd name="connsiteX33" fmla="*/ 106532 w 3222594"/>
              <a:gd name="connsiteY33" fmla="*/ 1219199 h 3784846"/>
              <a:gd name="connsiteX34" fmla="*/ 159798 w 3222594"/>
              <a:gd name="connsiteY34" fmla="*/ 1228077 h 3784846"/>
              <a:gd name="connsiteX35" fmla="*/ 186431 w 3222594"/>
              <a:gd name="connsiteY35" fmla="*/ 1254710 h 3784846"/>
              <a:gd name="connsiteX36" fmla="*/ 221941 w 3222594"/>
              <a:gd name="connsiteY36" fmla="*/ 1307976 h 3784846"/>
              <a:gd name="connsiteX37" fmla="*/ 239697 w 3222594"/>
              <a:gd name="connsiteY37" fmla="*/ 1325731 h 3784846"/>
              <a:gd name="connsiteX38" fmla="*/ 275207 w 3222594"/>
              <a:gd name="connsiteY38" fmla="*/ 1378998 h 3784846"/>
              <a:gd name="connsiteX39" fmla="*/ 284085 w 3222594"/>
              <a:gd name="connsiteY39" fmla="*/ 1405631 h 3784846"/>
              <a:gd name="connsiteX40" fmla="*/ 301840 w 3222594"/>
              <a:gd name="connsiteY40" fmla="*/ 1503285 h 3784846"/>
              <a:gd name="connsiteX41" fmla="*/ 319596 w 3222594"/>
              <a:gd name="connsiteY41" fmla="*/ 1565429 h 3784846"/>
              <a:gd name="connsiteX42" fmla="*/ 346229 w 3222594"/>
              <a:gd name="connsiteY42" fmla="*/ 1671961 h 3784846"/>
              <a:gd name="connsiteX43" fmla="*/ 372862 w 3222594"/>
              <a:gd name="connsiteY43" fmla="*/ 1689716 h 3784846"/>
              <a:gd name="connsiteX44" fmla="*/ 417250 w 3222594"/>
              <a:gd name="connsiteY44" fmla="*/ 1742982 h 3784846"/>
              <a:gd name="connsiteX45" fmla="*/ 435005 w 3222594"/>
              <a:gd name="connsiteY45" fmla="*/ 1822881 h 3784846"/>
              <a:gd name="connsiteX46" fmla="*/ 452761 w 3222594"/>
              <a:gd name="connsiteY46" fmla="*/ 1840636 h 3784846"/>
              <a:gd name="connsiteX47" fmla="*/ 488271 w 3222594"/>
              <a:gd name="connsiteY47" fmla="*/ 1893902 h 3784846"/>
              <a:gd name="connsiteX48" fmla="*/ 497149 w 3222594"/>
              <a:gd name="connsiteY48" fmla="*/ 1929413 h 3784846"/>
              <a:gd name="connsiteX49" fmla="*/ 506027 w 3222594"/>
              <a:gd name="connsiteY49" fmla="*/ 1956046 h 3784846"/>
              <a:gd name="connsiteX50" fmla="*/ 514904 w 3222594"/>
              <a:gd name="connsiteY50" fmla="*/ 2009312 h 3784846"/>
              <a:gd name="connsiteX51" fmla="*/ 532660 w 3222594"/>
              <a:gd name="connsiteY51" fmla="*/ 2124722 h 3784846"/>
              <a:gd name="connsiteX52" fmla="*/ 541537 w 3222594"/>
              <a:gd name="connsiteY52" fmla="*/ 2169110 h 3784846"/>
              <a:gd name="connsiteX53" fmla="*/ 612559 w 3222594"/>
              <a:gd name="connsiteY53" fmla="*/ 2257887 h 3784846"/>
              <a:gd name="connsiteX54" fmla="*/ 639192 w 3222594"/>
              <a:gd name="connsiteY54" fmla="*/ 2275642 h 3784846"/>
              <a:gd name="connsiteX55" fmla="*/ 656947 w 3222594"/>
              <a:gd name="connsiteY55" fmla="*/ 2311153 h 3784846"/>
              <a:gd name="connsiteX56" fmla="*/ 665825 w 3222594"/>
              <a:gd name="connsiteY56" fmla="*/ 2337786 h 3784846"/>
              <a:gd name="connsiteX57" fmla="*/ 701336 w 3222594"/>
              <a:gd name="connsiteY57" fmla="*/ 2373297 h 3784846"/>
              <a:gd name="connsiteX58" fmla="*/ 745724 w 3222594"/>
              <a:gd name="connsiteY58" fmla="*/ 2435440 h 3784846"/>
              <a:gd name="connsiteX59" fmla="*/ 781235 w 3222594"/>
              <a:gd name="connsiteY59" fmla="*/ 2470951 h 3784846"/>
              <a:gd name="connsiteX60" fmla="*/ 790112 w 3222594"/>
              <a:gd name="connsiteY60" fmla="*/ 2497584 h 3784846"/>
              <a:gd name="connsiteX61" fmla="*/ 807868 w 3222594"/>
              <a:gd name="connsiteY61" fmla="*/ 2577483 h 3784846"/>
              <a:gd name="connsiteX62" fmla="*/ 825623 w 3222594"/>
              <a:gd name="connsiteY62" fmla="*/ 2604116 h 3784846"/>
              <a:gd name="connsiteX63" fmla="*/ 834501 w 3222594"/>
              <a:gd name="connsiteY63" fmla="*/ 2657382 h 3784846"/>
              <a:gd name="connsiteX64" fmla="*/ 843378 w 3222594"/>
              <a:gd name="connsiteY64" fmla="*/ 2692893 h 3784846"/>
              <a:gd name="connsiteX65" fmla="*/ 834501 w 3222594"/>
              <a:gd name="connsiteY65" fmla="*/ 2923712 h 3784846"/>
              <a:gd name="connsiteX66" fmla="*/ 816745 w 3222594"/>
              <a:gd name="connsiteY66" fmla="*/ 2941467 h 3784846"/>
              <a:gd name="connsiteX67" fmla="*/ 790112 w 3222594"/>
              <a:gd name="connsiteY67" fmla="*/ 2950345 h 3784846"/>
              <a:gd name="connsiteX68" fmla="*/ 639192 w 3222594"/>
              <a:gd name="connsiteY68" fmla="*/ 2959223 h 3784846"/>
              <a:gd name="connsiteX69" fmla="*/ 630314 w 3222594"/>
              <a:gd name="connsiteY69" fmla="*/ 2985856 h 3784846"/>
              <a:gd name="connsiteX70" fmla="*/ 648070 w 3222594"/>
              <a:gd name="connsiteY70" fmla="*/ 3056877 h 3784846"/>
              <a:gd name="connsiteX71" fmla="*/ 665825 w 3222594"/>
              <a:gd name="connsiteY71" fmla="*/ 3083510 h 3784846"/>
              <a:gd name="connsiteX72" fmla="*/ 674703 w 3222594"/>
              <a:gd name="connsiteY72" fmla="*/ 3145654 h 3784846"/>
              <a:gd name="connsiteX73" fmla="*/ 701336 w 3222594"/>
              <a:gd name="connsiteY73" fmla="*/ 3163409 h 3784846"/>
              <a:gd name="connsiteX74" fmla="*/ 719091 w 3222594"/>
              <a:gd name="connsiteY74" fmla="*/ 3190042 h 3784846"/>
              <a:gd name="connsiteX75" fmla="*/ 736846 w 3222594"/>
              <a:gd name="connsiteY75" fmla="*/ 3207798 h 3784846"/>
              <a:gd name="connsiteX76" fmla="*/ 745724 w 3222594"/>
              <a:gd name="connsiteY76" fmla="*/ 3651681 h 3784846"/>
              <a:gd name="connsiteX77" fmla="*/ 754602 w 3222594"/>
              <a:gd name="connsiteY77" fmla="*/ 3678314 h 3784846"/>
              <a:gd name="connsiteX78" fmla="*/ 772357 w 3222594"/>
              <a:gd name="connsiteY78" fmla="*/ 3704947 h 3784846"/>
              <a:gd name="connsiteX79" fmla="*/ 834501 w 3222594"/>
              <a:gd name="connsiteY79" fmla="*/ 3696069 h 3784846"/>
              <a:gd name="connsiteX80" fmla="*/ 852256 w 3222594"/>
              <a:gd name="connsiteY80" fmla="*/ 3669436 h 3784846"/>
              <a:gd name="connsiteX81" fmla="*/ 878889 w 3222594"/>
              <a:gd name="connsiteY81" fmla="*/ 3642803 h 3784846"/>
              <a:gd name="connsiteX82" fmla="*/ 887767 w 3222594"/>
              <a:gd name="connsiteY82" fmla="*/ 3616170 h 3784846"/>
              <a:gd name="connsiteX83" fmla="*/ 905522 w 3222594"/>
              <a:gd name="connsiteY83" fmla="*/ 3580660 h 3784846"/>
              <a:gd name="connsiteX84" fmla="*/ 932155 w 3222594"/>
              <a:gd name="connsiteY84" fmla="*/ 3500761 h 3784846"/>
              <a:gd name="connsiteX85" fmla="*/ 958788 w 3222594"/>
              <a:gd name="connsiteY85" fmla="*/ 3491883 h 3784846"/>
              <a:gd name="connsiteX86" fmla="*/ 1083075 w 3222594"/>
              <a:gd name="connsiteY86" fmla="*/ 3500761 h 3784846"/>
              <a:gd name="connsiteX87" fmla="*/ 1100831 w 3222594"/>
              <a:gd name="connsiteY87" fmla="*/ 3518516 h 3784846"/>
              <a:gd name="connsiteX88" fmla="*/ 1136341 w 3222594"/>
              <a:gd name="connsiteY88" fmla="*/ 3571782 h 3784846"/>
              <a:gd name="connsiteX89" fmla="*/ 1162974 w 3222594"/>
              <a:gd name="connsiteY89" fmla="*/ 3660559 h 3784846"/>
              <a:gd name="connsiteX90" fmla="*/ 1171852 w 3222594"/>
              <a:gd name="connsiteY90" fmla="*/ 3687192 h 3784846"/>
              <a:gd name="connsiteX91" fmla="*/ 1198485 w 3222594"/>
              <a:gd name="connsiteY91" fmla="*/ 3704947 h 3784846"/>
              <a:gd name="connsiteX92" fmla="*/ 1216240 w 3222594"/>
              <a:gd name="connsiteY92" fmla="*/ 3731580 h 3784846"/>
              <a:gd name="connsiteX93" fmla="*/ 1269506 w 3222594"/>
              <a:gd name="connsiteY93" fmla="*/ 3749335 h 3784846"/>
              <a:gd name="connsiteX94" fmla="*/ 1296139 w 3222594"/>
              <a:gd name="connsiteY94" fmla="*/ 3758213 h 3784846"/>
              <a:gd name="connsiteX95" fmla="*/ 1322772 w 3222594"/>
              <a:gd name="connsiteY95" fmla="*/ 3767091 h 3784846"/>
              <a:gd name="connsiteX96" fmla="*/ 1349405 w 3222594"/>
              <a:gd name="connsiteY96" fmla="*/ 3784846 h 3784846"/>
              <a:gd name="connsiteX97" fmla="*/ 1464815 w 3222594"/>
              <a:gd name="connsiteY97" fmla="*/ 3775968 h 3784846"/>
              <a:gd name="connsiteX98" fmla="*/ 1509204 w 3222594"/>
              <a:gd name="connsiteY98" fmla="*/ 3749335 h 3784846"/>
              <a:gd name="connsiteX99" fmla="*/ 1535837 w 3222594"/>
              <a:gd name="connsiteY99" fmla="*/ 3740458 h 3784846"/>
              <a:gd name="connsiteX100" fmla="*/ 1624613 w 3222594"/>
              <a:gd name="connsiteY100" fmla="*/ 3669436 h 3784846"/>
              <a:gd name="connsiteX101" fmla="*/ 1642369 w 3222594"/>
              <a:gd name="connsiteY101" fmla="*/ 3651681 h 3784846"/>
              <a:gd name="connsiteX102" fmla="*/ 1677879 w 3222594"/>
              <a:gd name="connsiteY102" fmla="*/ 3642803 h 3784846"/>
              <a:gd name="connsiteX103" fmla="*/ 1704512 w 3222594"/>
              <a:gd name="connsiteY103" fmla="*/ 3633926 h 3784846"/>
              <a:gd name="connsiteX104" fmla="*/ 1873188 w 3222594"/>
              <a:gd name="connsiteY104" fmla="*/ 3625048 h 3784846"/>
              <a:gd name="connsiteX105" fmla="*/ 1944209 w 3222594"/>
              <a:gd name="connsiteY105" fmla="*/ 3607293 h 3784846"/>
              <a:gd name="connsiteX106" fmla="*/ 2015231 w 3222594"/>
              <a:gd name="connsiteY106" fmla="*/ 3571782 h 3784846"/>
              <a:gd name="connsiteX107" fmla="*/ 2077374 w 3222594"/>
              <a:gd name="connsiteY107" fmla="*/ 3536271 h 3784846"/>
              <a:gd name="connsiteX108" fmla="*/ 2130640 w 3222594"/>
              <a:gd name="connsiteY108" fmla="*/ 3500761 h 3784846"/>
              <a:gd name="connsiteX109" fmla="*/ 2183906 w 3222594"/>
              <a:gd name="connsiteY109" fmla="*/ 3483005 h 3784846"/>
              <a:gd name="connsiteX110" fmla="*/ 2210539 w 3222594"/>
              <a:gd name="connsiteY110" fmla="*/ 3465250 h 3784846"/>
              <a:gd name="connsiteX111" fmla="*/ 2272683 w 3222594"/>
              <a:gd name="connsiteY111" fmla="*/ 3456372 h 3784846"/>
              <a:gd name="connsiteX112" fmla="*/ 2317071 w 3222594"/>
              <a:gd name="connsiteY112" fmla="*/ 3447495 h 3784846"/>
              <a:gd name="connsiteX113" fmla="*/ 2343704 w 3222594"/>
              <a:gd name="connsiteY113" fmla="*/ 3438617 h 3784846"/>
              <a:gd name="connsiteX114" fmla="*/ 3062796 w 3222594"/>
              <a:gd name="connsiteY114" fmla="*/ 3420862 h 3784846"/>
              <a:gd name="connsiteX115" fmla="*/ 3116062 w 3222594"/>
              <a:gd name="connsiteY115" fmla="*/ 3403106 h 3784846"/>
              <a:gd name="connsiteX116" fmla="*/ 3169328 w 3222594"/>
              <a:gd name="connsiteY116" fmla="*/ 3332085 h 3784846"/>
              <a:gd name="connsiteX117" fmla="*/ 3195961 w 3222594"/>
              <a:gd name="connsiteY117" fmla="*/ 3323207 h 3784846"/>
              <a:gd name="connsiteX118" fmla="*/ 3222594 w 3222594"/>
              <a:gd name="connsiteY118" fmla="*/ 3305452 h 3784846"/>
              <a:gd name="connsiteX119" fmla="*/ 3213716 w 3222594"/>
              <a:gd name="connsiteY119" fmla="*/ 3243308 h 3784846"/>
              <a:gd name="connsiteX120" fmla="*/ 3160450 w 3222594"/>
              <a:gd name="connsiteY120" fmla="*/ 3198920 h 3784846"/>
              <a:gd name="connsiteX121" fmla="*/ 3151572 w 3222594"/>
              <a:gd name="connsiteY121" fmla="*/ 3172287 h 3784846"/>
              <a:gd name="connsiteX122" fmla="*/ 3107184 w 3222594"/>
              <a:gd name="connsiteY122" fmla="*/ 3136776 h 3784846"/>
              <a:gd name="connsiteX123" fmla="*/ 3071673 w 3222594"/>
              <a:gd name="connsiteY123" fmla="*/ 3083510 h 3784846"/>
              <a:gd name="connsiteX124" fmla="*/ 3053918 w 3222594"/>
              <a:gd name="connsiteY124" fmla="*/ 2959223 h 3784846"/>
              <a:gd name="connsiteX125" fmla="*/ 3027285 w 3222594"/>
              <a:gd name="connsiteY125" fmla="*/ 2905957 h 3784846"/>
              <a:gd name="connsiteX126" fmla="*/ 3000652 w 3222594"/>
              <a:gd name="connsiteY126" fmla="*/ 2852691 h 3784846"/>
              <a:gd name="connsiteX127" fmla="*/ 2991774 w 3222594"/>
              <a:gd name="connsiteY127" fmla="*/ 2781669 h 3784846"/>
              <a:gd name="connsiteX128" fmla="*/ 2974019 w 3222594"/>
              <a:gd name="connsiteY128" fmla="*/ 2755036 h 3784846"/>
              <a:gd name="connsiteX129" fmla="*/ 2947386 w 3222594"/>
              <a:gd name="connsiteY129" fmla="*/ 2675137 h 3784846"/>
              <a:gd name="connsiteX130" fmla="*/ 2920753 w 3222594"/>
              <a:gd name="connsiteY130" fmla="*/ 2621871 h 3784846"/>
              <a:gd name="connsiteX131" fmla="*/ 2894120 w 3222594"/>
              <a:gd name="connsiteY131" fmla="*/ 2604116 h 3784846"/>
              <a:gd name="connsiteX132" fmla="*/ 2876365 w 3222594"/>
              <a:gd name="connsiteY132" fmla="*/ 2550850 h 3784846"/>
              <a:gd name="connsiteX133" fmla="*/ 2867487 w 3222594"/>
              <a:gd name="connsiteY133" fmla="*/ 2524217 h 3784846"/>
              <a:gd name="connsiteX134" fmla="*/ 2849732 w 3222594"/>
              <a:gd name="connsiteY134" fmla="*/ 2497584 h 3784846"/>
              <a:gd name="connsiteX135" fmla="*/ 2831976 w 3222594"/>
              <a:gd name="connsiteY135" fmla="*/ 2426563 h 3784846"/>
              <a:gd name="connsiteX136" fmla="*/ 2814221 w 3222594"/>
              <a:gd name="connsiteY136" fmla="*/ 2346664 h 3784846"/>
              <a:gd name="connsiteX137" fmla="*/ 2805343 w 3222594"/>
              <a:gd name="connsiteY137" fmla="*/ 2320031 h 3784846"/>
              <a:gd name="connsiteX138" fmla="*/ 2796466 w 3222594"/>
              <a:gd name="connsiteY138" fmla="*/ 2284520 h 3784846"/>
              <a:gd name="connsiteX139" fmla="*/ 2787588 w 3222594"/>
              <a:gd name="connsiteY139" fmla="*/ 2240131 h 3784846"/>
              <a:gd name="connsiteX140" fmla="*/ 2769833 w 3222594"/>
              <a:gd name="connsiteY140" fmla="*/ 2213498 h 3784846"/>
              <a:gd name="connsiteX141" fmla="*/ 2743200 w 3222594"/>
              <a:gd name="connsiteY141" fmla="*/ 2115844 h 3784846"/>
              <a:gd name="connsiteX142" fmla="*/ 2725444 w 3222594"/>
              <a:gd name="connsiteY142" fmla="*/ 2098089 h 3784846"/>
              <a:gd name="connsiteX143" fmla="*/ 2707689 w 3222594"/>
              <a:gd name="connsiteY143" fmla="*/ 2027067 h 3784846"/>
              <a:gd name="connsiteX144" fmla="*/ 2689934 w 3222594"/>
              <a:gd name="connsiteY144" fmla="*/ 1973801 h 3784846"/>
              <a:gd name="connsiteX145" fmla="*/ 2681056 w 3222594"/>
              <a:gd name="connsiteY145" fmla="*/ 1947168 h 3784846"/>
              <a:gd name="connsiteX146" fmla="*/ 2654423 w 3222594"/>
              <a:gd name="connsiteY146" fmla="*/ 1849514 h 3784846"/>
              <a:gd name="connsiteX147" fmla="*/ 2618912 w 3222594"/>
              <a:gd name="connsiteY147" fmla="*/ 1805126 h 3784846"/>
              <a:gd name="connsiteX148" fmla="*/ 2592279 w 3222594"/>
              <a:gd name="connsiteY148" fmla="*/ 1769615 h 3784846"/>
              <a:gd name="connsiteX149" fmla="*/ 2521258 w 3222594"/>
              <a:gd name="connsiteY149" fmla="*/ 1707471 h 3784846"/>
              <a:gd name="connsiteX150" fmla="*/ 2485747 w 3222594"/>
              <a:gd name="connsiteY150" fmla="*/ 1645328 h 3784846"/>
              <a:gd name="connsiteX151" fmla="*/ 2476870 w 3222594"/>
              <a:gd name="connsiteY151" fmla="*/ 1618695 h 3784846"/>
              <a:gd name="connsiteX152" fmla="*/ 2459114 w 3222594"/>
              <a:gd name="connsiteY152" fmla="*/ 1600939 h 3784846"/>
              <a:gd name="connsiteX153" fmla="*/ 2441359 w 3222594"/>
              <a:gd name="connsiteY153" fmla="*/ 1574306 h 3784846"/>
              <a:gd name="connsiteX154" fmla="*/ 2388093 w 3222594"/>
              <a:gd name="connsiteY154" fmla="*/ 1485530 h 3784846"/>
              <a:gd name="connsiteX155" fmla="*/ 2352582 w 3222594"/>
              <a:gd name="connsiteY155" fmla="*/ 1441141 h 3784846"/>
              <a:gd name="connsiteX156" fmla="*/ 2343704 w 3222594"/>
              <a:gd name="connsiteY156" fmla="*/ 1414508 h 3784846"/>
              <a:gd name="connsiteX157" fmla="*/ 2317071 w 3222594"/>
              <a:gd name="connsiteY157" fmla="*/ 1378998 h 3784846"/>
              <a:gd name="connsiteX158" fmla="*/ 2299316 w 3222594"/>
              <a:gd name="connsiteY158" fmla="*/ 1334609 h 3784846"/>
              <a:gd name="connsiteX159" fmla="*/ 2281561 w 3222594"/>
              <a:gd name="connsiteY159" fmla="*/ 1307976 h 3784846"/>
              <a:gd name="connsiteX160" fmla="*/ 2254928 w 3222594"/>
              <a:gd name="connsiteY160" fmla="*/ 1254710 h 3784846"/>
              <a:gd name="connsiteX161" fmla="*/ 2228295 w 3222594"/>
              <a:gd name="connsiteY161" fmla="*/ 1183689 h 3784846"/>
              <a:gd name="connsiteX162" fmla="*/ 2219417 w 3222594"/>
              <a:gd name="connsiteY162" fmla="*/ 1157056 h 3784846"/>
              <a:gd name="connsiteX163" fmla="*/ 2201662 w 3222594"/>
              <a:gd name="connsiteY163" fmla="*/ 1130423 h 3784846"/>
              <a:gd name="connsiteX164" fmla="*/ 2183906 w 3222594"/>
              <a:gd name="connsiteY164" fmla="*/ 1094912 h 3784846"/>
              <a:gd name="connsiteX165" fmla="*/ 2157273 w 3222594"/>
              <a:gd name="connsiteY165" fmla="*/ 1015013 h 3784846"/>
              <a:gd name="connsiteX166" fmla="*/ 2148396 w 3222594"/>
              <a:gd name="connsiteY166" fmla="*/ 988380 h 3784846"/>
              <a:gd name="connsiteX167" fmla="*/ 2112885 w 3222594"/>
              <a:gd name="connsiteY167" fmla="*/ 917359 h 3784846"/>
              <a:gd name="connsiteX168" fmla="*/ 2104007 w 3222594"/>
              <a:gd name="connsiteY168" fmla="*/ 855215 h 3784846"/>
              <a:gd name="connsiteX169" fmla="*/ 2095130 w 3222594"/>
              <a:gd name="connsiteY169" fmla="*/ 784194 h 3784846"/>
              <a:gd name="connsiteX170" fmla="*/ 2086252 w 3222594"/>
              <a:gd name="connsiteY170" fmla="*/ 739805 h 3784846"/>
              <a:gd name="connsiteX171" fmla="*/ 2068497 w 3222594"/>
              <a:gd name="connsiteY171" fmla="*/ 704295 h 3784846"/>
              <a:gd name="connsiteX172" fmla="*/ 2059619 w 3222594"/>
              <a:gd name="connsiteY172" fmla="*/ 668784 h 3784846"/>
              <a:gd name="connsiteX173" fmla="*/ 2041864 w 3222594"/>
              <a:gd name="connsiteY173" fmla="*/ 615518 h 3784846"/>
              <a:gd name="connsiteX174" fmla="*/ 2032986 w 3222594"/>
              <a:gd name="connsiteY174" fmla="*/ 553374 h 3784846"/>
              <a:gd name="connsiteX175" fmla="*/ 2006353 w 3222594"/>
              <a:gd name="connsiteY175" fmla="*/ 500108 h 3784846"/>
              <a:gd name="connsiteX176" fmla="*/ 1997475 w 3222594"/>
              <a:gd name="connsiteY176" fmla="*/ 473475 h 3784846"/>
              <a:gd name="connsiteX177" fmla="*/ 1961965 w 3222594"/>
              <a:gd name="connsiteY177" fmla="*/ 420209 h 3784846"/>
              <a:gd name="connsiteX178" fmla="*/ 1944209 w 3222594"/>
              <a:gd name="connsiteY178" fmla="*/ 402454 h 3784846"/>
              <a:gd name="connsiteX179" fmla="*/ 1908699 w 3222594"/>
              <a:gd name="connsiteY179" fmla="*/ 349188 h 3784846"/>
              <a:gd name="connsiteX180" fmla="*/ 1899821 w 3222594"/>
              <a:gd name="connsiteY180" fmla="*/ 322555 h 3784846"/>
              <a:gd name="connsiteX181" fmla="*/ 1882066 w 3222594"/>
              <a:gd name="connsiteY181" fmla="*/ 304799 h 3784846"/>
              <a:gd name="connsiteX182" fmla="*/ 1846555 w 3222594"/>
              <a:gd name="connsiteY182" fmla="*/ 251533 h 3784846"/>
              <a:gd name="connsiteX183" fmla="*/ 1828800 w 3222594"/>
              <a:gd name="connsiteY183" fmla="*/ 224900 h 3784846"/>
              <a:gd name="connsiteX184" fmla="*/ 1793289 w 3222594"/>
              <a:gd name="connsiteY184" fmla="*/ 180512 h 3784846"/>
              <a:gd name="connsiteX185" fmla="*/ 1784411 w 3222594"/>
              <a:gd name="connsiteY185" fmla="*/ 136124 h 3784846"/>
              <a:gd name="connsiteX186" fmla="*/ 1775534 w 3222594"/>
              <a:gd name="connsiteY186" fmla="*/ 109491 h 3784846"/>
              <a:gd name="connsiteX187" fmla="*/ 1766656 w 3222594"/>
              <a:gd name="connsiteY187" fmla="*/ 56225 h 3784846"/>
              <a:gd name="connsiteX188" fmla="*/ 1748901 w 3222594"/>
              <a:gd name="connsiteY188" fmla="*/ 38469 h 3784846"/>
              <a:gd name="connsiteX189" fmla="*/ 1722268 w 3222594"/>
              <a:gd name="connsiteY189" fmla="*/ 2959 h 378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</a:cxnLst>
            <a:rect l="l" t="t" r="r" b="b"/>
            <a:pathLst>
              <a:path w="3222594" h="3784846">
                <a:moveTo>
                  <a:pt x="1722268" y="2959"/>
                </a:moveTo>
                <a:cubicBezTo>
                  <a:pt x="1700074" y="0"/>
                  <a:pt x="1690102" y="883"/>
                  <a:pt x="1615736" y="20714"/>
                </a:cubicBezTo>
                <a:cubicBezTo>
                  <a:pt x="1580368" y="30145"/>
                  <a:pt x="1541943" y="30978"/>
                  <a:pt x="1509204" y="47347"/>
                </a:cubicBezTo>
                <a:cubicBezTo>
                  <a:pt x="1497367" y="53265"/>
                  <a:pt x="1486045" y="60351"/>
                  <a:pt x="1473693" y="65102"/>
                </a:cubicBezTo>
                <a:cubicBezTo>
                  <a:pt x="1447491" y="75180"/>
                  <a:pt x="1393794" y="91735"/>
                  <a:pt x="1393794" y="91735"/>
                </a:cubicBezTo>
                <a:cubicBezTo>
                  <a:pt x="1387875" y="97654"/>
                  <a:pt x="1383215" y="105185"/>
                  <a:pt x="1376038" y="109491"/>
                </a:cubicBezTo>
                <a:cubicBezTo>
                  <a:pt x="1266109" y="175447"/>
                  <a:pt x="1440624" y="51942"/>
                  <a:pt x="1322772" y="136124"/>
                </a:cubicBezTo>
                <a:cubicBezTo>
                  <a:pt x="1277055" y="168780"/>
                  <a:pt x="1288486" y="161533"/>
                  <a:pt x="1242873" y="207145"/>
                </a:cubicBezTo>
                <a:cubicBezTo>
                  <a:pt x="1228077" y="221941"/>
                  <a:pt x="1217201" y="242175"/>
                  <a:pt x="1198485" y="251533"/>
                </a:cubicBezTo>
                <a:cubicBezTo>
                  <a:pt x="1151745" y="274904"/>
                  <a:pt x="1172332" y="259931"/>
                  <a:pt x="1136341" y="295922"/>
                </a:cubicBezTo>
                <a:cubicBezTo>
                  <a:pt x="1120359" y="343871"/>
                  <a:pt x="1137322" y="306216"/>
                  <a:pt x="1091953" y="358065"/>
                </a:cubicBezTo>
                <a:cubicBezTo>
                  <a:pt x="1063350" y="390754"/>
                  <a:pt x="1066648" y="401457"/>
                  <a:pt x="1029809" y="429087"/>
                </a:cubicBezTo>
                <a:cubicBezTo>
                  <a:pt x="1019222" y="437027"/>
                  <a:pt x="1005521" y="439828"/>
                  <a:pt x="994299" y="446842"/>
                </a:cubicBezTo>
                <a:cubicBezTo>
                  <a:pt x="933936" y="484568"/>
                  <a:pt x="985586" y="466775"/>
                  <a:pt x="923277" y="482353"/>
                </a:cubicBezTo>
                <a:cubicBezTo>
                  <a:pt x="917359" y="491231"/>
                  <a:pt x="913853" y="502321"/>
                  <a:pt x="905522" y="508986"/>
                </a:cubicBezTo>
                <a:cubicBezTo>
                  <a:pt x="898215" y="514832"/>
                  <a:pt x="887852" y="515175"/>
                  <a:pt x="878889" y="517864"/>
                </a:cubicBezTo>
                <a:cubicBezTo>
                  <a:pt x="858254" y="524054"/>
                  <a:pt x="837737" y="530775"/>
                  <a:pt x="816745" y="535619"/>
                </a:cubicBezTo>
                <a:cubicBezTo>
                  <a:pt x="799206" y="539667"/>
                  <a:pt x="780871" y="539859"/>
                  <a:pt x="763479" y="544497"/>
                </a:cubicBezTo>
                <a:cubicBezTo>
                  <a:pt x="736353" y="551731"/>
                  <a:pt x="710213" y="562252"/>
                  <a:pt x="683580" y="571130"/>
                </a:cubicBezTo>
                <a:cubicBezTo>
                  <a:pt x="659379" y="579197"/>
                  <a:pt x="639120" y="587171"/>
                  <a:pt x="612559" y="588885"/>
                </a:cubicBezTo>
                <a:cubicBezTo>
                  <a:pt x="535722" y="593842"/>
                  <a:pt x="458679" y="594804"/>
                  <a:pt x="381739" y="597763"/>
                </a:cubicBezTo>
                <a:cubicBezTo>
                  <a:pt x="364851" y="601140"/>
                  <a:pt x="328920" y="606417"/>
                  <a:pt x="310718" y="615518"/>
                </a:cubicBezTo>
                <a:cubicBezTo>
                  <a:pt x="241879" y="649937"/>
                  <a:pt x="324395" y="619836"/>
                  <a:pt x="257452" y="642151"/>
                </a:cubicBezTo>
                <a:lnTo>
                  <a:pt x="221941" y="695417"/>
                </a:lnTo>
                <a:cubicBezTo>
                  <a:pt x="216023" y="704295"/>
                  <a:pt x="210588" y="713514"/>
                  <a:pt x="204186" y="722050"/>
                </a:cubicBezTo>
                <a:cubicBezTo>
                  <a:pt x="195308" y="733887"/>
                  <a:pt x="185395" y="745014"/>
                  <a:pt x="177553" y="757561"/>
                </a:cubicBezTo>
                <a:cubicBezTo>
                  <a:pt x="151511" y="799229"/>
                  <a:pt x="169974" y="784789"/>
                  <a:pt x="142042" y="819704"/>
                </a:cubicBezTo>
                <a:cubicBezTo>
                  <a:pt x="105735" y="865088"/>
                  <a:pt x="142962" y="804895"/>
                  <a:pt x="106532" y="864093"/>
                </a:cubicBezTo>
                <a:cubicBezTo>
                  <a:pt x="45122" y="963884"/>
                  <a:pt x="78599" y="927536"/>
                  <a:pt x="35510" y="970625"/>
                </a:cubicBezTo>
                <a:cubicBezTo>
                  <a:pt x="14796" y="1032769"/>
                  <a:pt x="0" y="1017973"/>
                  <a:pt x="44388" y="1032768"/>
                </a:cubicBezTo>
                <a:cubicBezTo>
                  <a:pt x="50306" y="1041646"/>
                  <a:pt x="57371" y="1049858"/>
                  <a:pt x="62143" y="1059401"/>
                </a:cubicBezTo>
                <a:cubicBezTo>
                  <a:pt x="66328" y="1067771"/>
                  <a:pt x="64404" y="1079417"/>
                  <a:pt x="71021" y="1086034"/>
                </a:cubicBezTo>
                <a:cubicBezTo>
                  <a:pt x="77638" y="1092651"/>
                  <a:pt x="88776" y="1091953"/>
                  <a:pt x="97654" y="1094912"/>
                </a:cubicBezTo>
                <a:cubicBezTo>
                  <a:pt x="100613" y="1136341"/>
                  <a:pt x="88968" y="1181561"/>
                  <a:pt x="106532" y="1219199"/>
                </a:cubicBezTo>
                <a:cubicBezTo>
                  <a:pt x="114144" y="1235511"/>
                  <a:pt x="143349" y="1220766"/>
                  <a:pt x="159798" y="1228077"/>
                </a:cubicBezTo>
                <a:cubicBezTo>
                  <a:pt x="171271" y="1233176"/>
                  <a:pt x="178723" y="1244800"/>
                  <a:pt x="186431" y="1254710"/>
                </a:cubicBezTo>
                <a:cubicBezTo>
                  <a:pt x="199532" y="1271554"/>
                  <a:pt x="206852" y="1292887"/>
                  <a:pt x="221941" y="1307976"/>
                </a:cubicBezTo>
                <a:cubicBezTo>
                  <a:pt x="227860" y="1313894"/>
                  <a:pt x="234675" y="1319035"/>
                  <a:pt x="239697" y="1325731"/>
                </a:cubicBezTo>
                <a:cubicBezTo>
                  <a:pt x="252501" y="1342803"/>
                  <a:pt x="268459" y="1358754"/>
                  <a:pt x="275207" y="1378998"/>
                </a:cubicBezTo>
                <a:cubicBezTo>
                  <a:pt x="278166" y="1387876"/>
                  <a:pt x="281815" y="1396553"/>
                  <a:pt x="284085" y="1405631"/>
                </a:cubicBezTo>
                <a:cubicBezTo>
                  <a:pt x="293610" y="1443731"/>
                  <a:pt x="293922" y="1463693"/>
                  <a:pt x="301840" y="1503285"/>
                </a:cubicBezTo>
                <a:cubicBezTo>
                  <a:pt x="307413" y="1531152"/>
                  <a:pt x="311135" y="1540047"/>
                  <a:pt x="319596" y="1565429"/>
                </a:cubicBezTo>
                <a:cubicBezTo>
                  <a:pt x="321685" y="1577961"/>
                  <a:pt x="333038" y="1663167"/>
                  <a:pt x="346229" y="1671961"/>
                </a:cubicBezTo>
                <a:cubicBezTo>
                  <a:pt x="355107" y="1677879"/>
                  <a:pt x="364665" y="1682886"/>
                  <a:pt x="372862" y="1689716"/>
                </a:cubicBezTo>
                <a:cubicBezTo>
                  <a:pt x="398495" y="1711077"/>
                  <a:pt x="399792" y="1716795"/>
                  <a:pt x="417250" y="1742982"/>
                </a:cubicBezTo>
                <a:cubicBezTo>
                  <a:pt x="419042" y="1753732"/>
                  <a:pt x="424920" y="1806073"/>
                  <a:pt x="435005" y="1822881"/>
                </a:cubicBezTo>
                <a:cubicBezTo>
                  <a:pt x="439311" y="1830058"/>
                  <a:pt x="447739" y="1833940"/>
                  <a:pt x="452761" y="1840636"/>
                </a:cubicBezTo>
                <a:cubicBezTo>
                  <a:pt x="465565" y="1857707"/>
                  <a:pt x="488271" y="1893902"/>
                  <a:pt x="488271" y="1893902"/>
                </a:cubicBezTo>
                <a:cubicBezTo>
                  <a:pt x="491230" y="1905739"/>
                  <a:pt x="493797" y="1917681"/>
                  <a:pt x="497149" y="1929413"/>
                </a:cubicBezTo>
                <a:cubicBezTo>
                  <a:pt x="499720" y="1938411"/>
                  <a:pt x="503997" y="1946911"/>
                  <a:pt x="506027" y="1956046"/>
                </a:cubicBezTo>
                <a:cubicBezTo>
                  <a:pt x="509932" y="1973618"/>
                  <a:pt x="512167" y="1991521"/>
                  <a:pt x="514904" y="2009312"/>
                </a:cubicBezTo>
                <a:cubicBezTo>
                  <a:pt x="524880" y="2074158"/>
                  <a:pt x="521587" y="2063820"/>
                  <a:pt x="532660" y="2124722"/>
                </a:cubicBezTo>
                <a:cubicBezTo>
                  <a:pt x="535359" y="2139568"/>
                  <a:pt x="537567" y="2154553"/>
                  <a:pt x="541537" y="2169110"/>
                </a:cubicBezTo>
                <a:cubicBezTo>
                  <a:pt x="560595" y="2238989"/>
                  <a:pt x="549930" y="2216135"/>
                  <a:pt x="612559" y="2257887"/>
                </a:cubicBezTo>
                <a:lnTo>
                  <a:pt x="639192" y="2275642"/>
                </a:lnTo>
                <a:cubicBezTo>
                  <a:pt x="645110" y="2287479"/>
                  <a:pt x="651734" y="2298989"/>
                  <a:pt x="656947" y="2311153"/>
                </a:cubicBezTo>
                <a:cubicBezTo>
                  <a:pt x="660633" y="2319754"/>
                  <a:pt x="660386" y="2330171"/>
                  <a:pt x="665825" y="2337786"/>
                </a:cubicBezTo>
                <a:cubicBezTo>
                  <a:pt x="675555" y="2351408"/>
                  <a:pt x="689499" y="2361460"/>
                  <a:pt x="701336" y="2373297"/>
                </a:cubicBezTo>
                <a:cubicBezTo>
                  <a:pt x="722050" y="2435441"/>
                  <a:pt x="701336" y="2420645"/>
                  <a:pt x="745724" y="2435440"/>
                </a:cubicBezTo>
                <a:cubicBezTo>
                  <a:pt x="757561" y="2447277"/>
                  <a:pt x="775942" y="2455070"/>
                  <a:pt x="781235" y="2470951"/>
                </a:cubicBezTo>
                <a:cubicBezTo>
                  <a:pt x="784194" y="2479829"/>
                  <a:pt x="788082" y="2488449"/>
                  <a:pt x="790112" y="2497584"/>
                </a:cubicBezTo>
                <a:cubicBezTo>
                  <a:pt x="795568" y="2522136"/>
                  <a:pt x="795877" y="2553500"/>
                  <a:pt x="807868" y="2577483"/>
                </a:cubicBezTo>
                <a:cubicBezTo>
                  <a:pt x="812640" y="2587026"/>
                  <a:pt x="819705" y="2595238"/>
                  <a:pt x="825623" y="2604116"/>
                </a:cubicBezTo>
                <a:cubicBezTo>
                  <a:pt x="828582" y="2621871"/>
                  <a:pt x="830971" y="2639731"/>
                  <a:pt x="834501" y="2657382"/>
                </a:cubicBezTo>
                <a:cubicBezTo>
                  <a:pt x="836894" y="2669346"/>
                  <a:pt x="843378" y="2680692"/>
                  <a:pt x="843378" y="2692893"/>
                </a:cubicBezTo>
                <a:cubicBezTo>
                  <a:pt x="843378" y="2769890"/>
                  <a:pt x="842704" y="2847154"/>
                  <a:pt x="834501" y="2923712"/>
                </a:cubicBezTo>
                <a:cubicBezTo>
                  <a:pt x="833609" y="2932034"/>
                  <a:pt x="823922" y="2937161"/>
                  <a:pt x="816745" y="2941467"/>
                </a:cubicBezTo>
                <a:cubicBezTo>
                  <a:pt x="808721" y="2946282"/>
                  <a:pt x="799423" y="2949414"/>
                  <a:pt x="790112" y="2950345"/>
                </a:cubicBezTo>
                <a:cubicBezTo>
                  <a:pt x="739968" y="2955360"/>
                  <a:pt x="689499" y="2956264"/>
                  <a:pt x="639192" y="2959223"/>
                </a:cubicBezTo>
                <a:cubicBezTo>
                  <a:pt x="636233" y="2968101"/>
                  <a:pt x="630314" y="2976498"/>
                  <a:pt x="630314" y="2985856"/>
                </a:cubicBezTo>
                <a:cubicBezTo>
                  <a:pt x="630314" y="2995987"/>
                  <a:pt x="641064" y="3042866"/>
                  <a:pt x="648070" y="3056877"/>
                </a:cubicBezTo>
                <a:cubicBezTo>
                  <a:pt x="652842" y="3066420"/>
                  <a:pt x="659907" y="3074632"/>
                  <a:pt x="665825" y="3083510"/>
                </a:cubicBezTo>
                <a:cubicBezTo>
                  <a:pt x="668784" y="3104225"/>
                  <a:pt x="666204" y="3126533"/>
                  <a:pt x="674703" y="3145654"/>
                </a:cubicBezTo>
                <a:cubicBezTo>
                  <a:pt x="679036" y="3155404"/>
                  <a:pt x="693791" y="3155864"/>
                  <a:pt x="701336" y="3163409"/>
                </a:cubicBezTo>
                <a:cubicBezTo>
                  <a:pt x="708881" y="3170954"/>
                  <a:pt x="712426" y="3181710"/>
                  <a:pt x="719091" y="3190042"/>
                </a:cubicBezTo>
                <a:cubicBezTo>
                  <a:pt x="724320" y="3196578"/>
                  <a:pt x="730928" y="3201879"/>
                  <a:pt x="736846" y="3207798"/>
                </a:cubicBezTo>
                <a:cubicBezTo>
                  <a:pt x="739805" y="3355759"/>
                  <a:pt x="740143" y="3503796"/>
                  <a:pt x="745724" y="3651681"/>
                </a:cubicBezTo>
                <a:cubicBezTo>
                  <a:pt x="746077" y="3661032"/>
                  <a:pt x="750417" y="3669944"/>
                  <a:pt x="754602" y="3678314"/>
                </a:cubicBezTo>
                <a:cubicBezTo>
                  <a:pt x="759374" y="3687857"/>
                  <a:pt x="766439" y="3696069"/>
                  <a:pt x="772357" y="3704947"/>
                </a:cubicBezTo>
                <a:cubicBezTo>
                  <a:pt x="793072" y="3701988"/>
                  <a:pt x="815380" y="3704568"/>
                  <a:pt x="834501" y="3696069"/>
                </a:cubicBezTo>
                <a:cubicBezTo>
                  <a:pt x="844251" y="3691736"/>
                  <a:pt x="845426" y="3677633"/>
                  <a:pt x="852256" y="3669436"/>
                </a:cubicBezTo>
                <a:cubicBezTo>
                  <a:pt x="860293" y="3659791"/>
                  <a:pt x="870011" y="3651681"/>
                  <a:pt x="878889" y="3642803"/>
                </a:cubicBezTo>
                <a:cubicBezTo>
                  <a:pt x="881848" y="3633925"/>
                  <a:pt x="884081" y="3624771"/>
                  <a:pt x="887767" y="3616170"/>
                </a:cubicBezTo>
                <a:cubicBezTo>
                  <a:pt x="892980" y="3604006"/>
                  <a:pt x="901719" y="3593336"/>
                  <a:pt x="905522" y="3580660"/>
                </a:cubicBezTo>
                <a:cubicBezTo>
                  <a:pt x="914414" y="3551022"/>
                  <a:pt x="905447" y="3522128"/>
                  <a:pt x="932155" y="3500761"/>
                </a:cubicBezTo>
                <a:cubicBezTo>
                  <a:pt x="939462" y="3494915"/>
                  <a:pt x="949910" y="3494842"/>
                  <a:pt x="958788" y="3491883"/>
                </a:cubicBezTo>
                <a:cubicBezTo>
                  <a:pt x="1000217" y="3494842"/>
                  <a:pt x="1042252" y="3493107"/>
                  <a:pt x="1083075" y="3500761"/>
                </a:cubicBezTo>
                <a:cubicBezTo>
                  <a:pt x="1091302" y="3502303"/>
                  <a:pt x="1095809" y="3511820"/>
                  <a:pt x="1100831" y="3518516"/>
                </a:cubicBezTo>
                <a:cubicBezTo>
                  <a:pt x="1113635" y="3535587"/>
                  <a:pt x="1136341" y="3571782"/>
                  <a:pt x="1136341" y="3571782"/>
                </a:cubicBezTo>
                <a:cubicBezTo>
                  <a:pt x="1149758" y="3625447"/>
                  <a:pt x="1141362" y="3595723"/>
                  <a:pt x="1162974" y="3660559"/>
                </a:cubicBezTo>
                <a:cubicBezTo>
                  <a:pt x="1165933" y="3669437"/>
                  <a:pt x="1164066" y="3682001"/>
                  <a:pt x="1171852" y="3687192"/>
                </a:cubicBezTo>
                <a:lnTo>
                  <a:pt x="1198485" y="3704947"/>
                </a:lnTo>
                <a:cubicBezTo>
                  <a:pt x="1204403" y="3713825"/>
                  <a:pt x="1207192" y="3725925"/>
                  <a:pt x="1216240" y="3731580"/>
                </a:cubicBezTo>
                <a:cubicBezTo>
                  <a:pt x="1232111" y="3741499"/>
                  <a:pt x="1251751" y="3743417"/>
                  <a:pt x="1269506" y="3749335"/>
                </a:cubicBezTo>
                <a:lnTo>
                  <a:pt x="1296139" y="3758213"/>
                </a:lnTo>
                <a:cubicBezTo>
                  <a:pt x="1305017" y="3761172"/>
                  <a:pt x="1314986" y="3761900"/>
                  <a:pt x="1322772" y="3767091"/>
                </a:cubicBezTo>
                <a:lnTo>
                  <a:pt x="1349405" y="3784846"/>
                </a:lnTo>
                <a:cubicBezTo>
                  <a:pt x="1387875" y="3781887"/>
                  <a:pt x="1427150" y="3784338"/>
                  <a:pt x="1464815" y="3775968"/>
                </a:cubicBezTo>
                <a:cubicBezTo>
                  <a:pt x="1481659" y="3772225"/>
                  <a:pt x="1493770" y="3757052"/>
                  <a:pt x="1509204" y="3749335"/>
                </a:cubicBezTo>
                <a:cubicBezTo>
                  <a:pt x="1517574" y="3745150"/>
                  <a:pt x="1526959" y="3743417"/>
                  <a:pt x="1535837" y="3740458"/>
                </a:cubicBezTo>
                <a:cubicBezTo>
                  <a:pt x="1622654" y="3653639"/>
                  <a:pt x="1537355" y="3731762"/>
                  <a:pt x="1624613" y="3669436"/>
                </a:cubicBezTo>
                <a:cubicBezTo>
                  <a:pt x="1631424" y="3664571"/>
                  <a:pt x="1634883" y="3655424"/>
                  <a:pt x="1642369" y="3651681"/>
                </a:cubicBezTo>
                <a:cubicBezTo>
                  <a:pt x="1653282" y="3646225"/>
                  <a:pt x="1666147" y="3646155"/>
                  <a:pt x="1677879" y="3642803"/>
                </a:cubicBezTo>
                <a:cubicBezTo>
                  <a:pt x="1686877" y="3640232"/>
                  <a:pt x="1695193" y="3634773"/>
                  <a:pt x="1704512" y="3633926"/>
                </a:cubicBezTo>
                <a:cubicBezTo>
                  <a:pt x="1760584" y="3628829"/>
                  <a:pt x="1816963" y="3628007"/>
                  <a:pt x="1873188" y="3625048"/>
                </a:cubicBezTo>
                <a:cubicBezTo>
                  <a:pt x="1895304" y="3620625"/>
                  <a:pt x="1922764" y="3617040"/>
                  <a:pt x="1944209" y="3607293"/>
                </a:cubicBezTo>
                <a:cubicBezTo>
                  <a:pt x="1968305" y="3596340"/>
                  <a:pt x="2015231" y="3571782"/>
                  <a:pt x="2015231" y="3571782"/>
                </a:cubicBezTo>
                <a:cubicBezTo>
                  <a:pt x="2050798" y="3518430"/>
                  <a:pt x="2009170" y="3567273"/>
                  <a:pt x="2077374" y="3536271"/>
                </a:cubicBezTo>
                <a:cubicBezTo>
                  <a:pt x="2096800" y="3527441"/>
                  <a:pt x="2110396" y="3507509"/>
                  <a:pt x="2130640" y="3500761"/>
                </a:cubicBezTo>
                <a:cubicBezTo>
                  <a:pt x="2148395" y="3494842"/>
                  <a:pt x="2168333" y="3493387"/>
                  <a:pt x="2183906" y="3483005"/>
                </a:cubicBezTo>
                <a:cubicBezTo>
                  <a:pt x="2192784" y="3477087"/>
                  <a:pt x="2200319" y="3468316"/>
                  <a:pt x="2210539" y="3465250"/>
                </a:cubicBezTo>
                <a:cubicBezTo>
                  <a:pt x="2230582" y="3459237"/>
                  <a:pt x="2252043" y="3459812"/>
                  <a:pt x="2272683" y="3456372"/>
                </a:cubicBezTo>
                <a:cubicBezTo>
                  <a:pt x="2287567" y="3453891"/>
                  <a:pt x="2302433" y="3451155"/>
                  <a:pt x="2317071" y="3447495"/>
                </a:cubicBezTo>
                <a:cubicBezTo>
                  <a:pt x="2326150" y="3445225"/>
                  <a:pt x="2334706" y="3441188"/>
                  <a:pt x="2343704" y="3438617"/>
                </a:cubicBezTo>
                <a:cubicBezTo>
                  <a:pt x="2566689" y="3374905"/>
                  <a:pt x="2994575" y="3421748"/>
                  <a:pt x="3062796" y="3420862"/>
                </a:cubicBezTo>
                <a:cubicBezTo>
                  <a:pt x="3080551" y="3414943"/>
                  <a:pt x="3105680" y="3418679"/>
                  <a:pt x="3116062" y="3403106"/>
                </a:cubicBezTo>
                <a:cubicBezTo>
                  <a:pt x="3119004" y="3398694"/>
                  <a:pt x="3151078" y="3343035"/>
                  <a:pt x="3169328" y="3332085"/>
                </a:cubicBezTo>
                <a:cubicBezTo>
                  <a:pt x="3177352" y="3327270"/>
                  <a:pt x="3187591" y="3327392"/>
                  <a:pt x="3195961" y="3323207"/>
                </a:cubicBezTo>
                <a:cubicBezTo>
                  <a:pt x="3205504" y="3318435"/>
                  <a:pt x="3213716" y="3311370"/>
                  <a:pt x="3222594" y="3305452"/>
                </a:cubicBezTo>
                <a:cubicBezTo>
                  <a:pt x="3219635" y="3284737"/>
                  <a:pt x="3221487" y="3262736"/>
                  <a:pt x="3213716" y="3243308"/>
                </a:cubicBezTo>
                <a:cubicBezTo>
                  <a:pt x="3207502" y="3227772"/>
                  <a:pt x="3173765" y="3207797"/>
                  <a:pt x="3160450" y="3198920"/>
                </a:cubicBezTo>
                <a:cubicBezTo>
                  <a:pt x="3157491" y="3190042"/>
                  <a:pt x="3156387" y="3180311"/>
                  <a:pt x="3151572" y="3172287"/>
                </a:cubicBezTo>
                <a:cubicBezTo>
                  <a:pt x="3143137" y="3158229"/>
                  <a:pt x="3119283" y="3144842"/>
                  <a:pt x="3107184" y="3136776"/>
                </a:cubicBezTo>
                <a:cubicBezTo>
                  <a:pt x="3095347" y="3119021"/>
                  <a:pt x="3073796" y="3104743"/>
                  <a:pt x="3071673" y="3083510"/>
                </a:cubicBezTo>
                <a:cubicBezTo>
                  <a:pt x="3064598" y="3012758"/>
                  <a:pt x="3068772" y="3011209"/>
                  <a:pt x="3053918" y="2959223"/>
                </a:cubicBezTo>
                <a:cubicBezTo>
                  <a:pt x="3039041" y="2907157"/>
                  <a:pt x="3053223" y="2957834"/>
                  <a:pt x="3027285" y="2905957"/>
                </a:cubicBezTo>
                <a:cubicBezTo>
                  <a:pt x="2990530" y="2832447"/>
                  <a:pt x="3051535" y="2929017"/>
                  <a:pt x="3000652" y="2852691"/>
                </a:cubicBezTo>
                <a:cubicBezTo>
                  <a:pt x="2997693" y="2829017"/>
                  <a:pt x="2998051" y="2804687"/>
                  <a:pt x="2991774" y="2781669"/>
                </a:cubicBezTo>
                <a:cubicBezTo>
                  <a:pt x="2988967" y="2771375"/>
                  <a:pt x="2977085" y="2765256"/>
                  <a:pt x="2974019" y="2755036"/>
                </a:cubicBezTo>
                <a:cubicBezTo>
                  <a:pt x="2948147" y="2668796"/>
                  <a:pt x="2986261" y="2714014"/>
                  <a:pt x="2947386" y="2675137"/>
                </a:cubicBezTo>
                <a:cubicBezTo>
                  <a:pt x="2940166" y="2653477"/>
                  <a:pt x="2937962" y="2639080"/>
                  <a:pt x="2920753" y="2621871"/>
                </a:cubicBezTo>
                <a:cubicBezTo>
                  <a:pt x="2913208" y="2614326"/>
                  <a:pt x="2902998" y="2610034"/>
                  <a:pt x="2894120" y="2604116"/>
                </a:cubicBezTo>
                <a:lnTo>
                  <a:pt x="2876365" y="2550850"/>
                </a:lnTo>
                <a:cubicBezTo>
                  <a:pt x="2873406" y="2541972"/>
                  <a:pt x="2872678" y="2532003"/>
                  <a:pt x="2867487" y="2524217"/>
                </a:cubicBezTo>
                <a:lnTo>
                  <a:pt x="2849732" y="2497584"/>
                </a:lnTo>
                <a:cubicBezTo>
                  <a:pt x="2843813" y="2473910"/>
                  <a:pt x="2836761" y="2450492"/>
                  <a:pt x="2831976" y="2426563"/>
                </a:cubicBezTo>
                <a:cubicBezTo>
                  <a:pt x="2825872" y="2396042"/>
                  <a:pt x="2822582" y="2375925"/>
                  <a:pt x="2814221" y="2346664"/>
                </a:cubicBezTo>
                <a:cubicBezTo>
                  <a:pt x="2811650" y="2337666"/>
                  <a:pt x="2807914" y="2329029"/>
                  <a:pt x="2805343" y="2320031"/>
                </a:cubicBezTo>
                <a:cubicBezTo>
                  <a:pt x="2801991" y="2308299"/>
                  <a:pt x="2799113" y="2296431"/>
                  <a:pt x="2796466" y="2284520"/>
                </a:cubicBezTo>
                <a:cubicBezTo>
                  <a:pt x="2793193" y="2269790"/>
                  <a:pt x="2792886" y="2254260"/>
                  <a:pt x="2787588" y="2240131"/>
                </a:cubicBezTo>
                <a:cubicBezTo>
                  <a:pt x="2783842" y="2230141"/>
                  <a:pt x="2775751" y="2222376"/>
                  <a:pt x="2769833" y="2213498"/>
                </a:cubicBezTo>
                <a:cubicBezTo>
                  <a:pt x="2766366" y="2196164"/>
                  <a:pt x="2754462" y="2127106"/>
                  <a:pt x="2743200" y="2115844"/>
                </a:cubicBezTo>
                <a:lnTo>
                  <a:pt x="2725444" y="2098089"/>
                </a:lnTo>
                <a:cubicBezTo>
                  <a:pt x="2698505" y="2017266"/>
                  <a:pt x="2739833" y="2144929"/>
                  <a:pt x="2707689" y="2027067"/>
                </a:cubicBezTo>
                <a:cubicBezTo>
                  <a:pt x="2702765" y="2009011"/>
                  <a:pt x="2695852" y="1991556"/>
                  <a:pt x="2689934" y="1973801"/>
                </a:cubicBezTo>
                <a:cubicBezTo>
                  <a:pt x="2686975" y="1964923"/>
                  <a:pt x="2682891" y="1956344"/>
                  <a:pt x="2681056" y="1947168"/>
                </a:cubicBezTo>
                <a:cubicBezTo>
                  <a:pt x="2676292" y="1923347"/>
                  <a:pt x="2667294" y="1868821"/>
                  <a:pt x="2654423" y="1849514"/>
                </a:cubicBezTo>
                <a:cubicBezTo>
                  <a:pt x="2610523" y="1783663"/>
                  <a:pt x="2661081" y="1855727"/>
                  <a:pt x="2618912" y="1805126"/>
                </a:cubicBezTo>
                <a:cubicBezTo>
                  <a:pt x="2609440" y="1793759"/>
                  <a:pt x="2602741" y="1780077"/>
                  <a:pt x="2592279" y="1769615"/>
                </a:cubicBezTo>
                <a:cubicBezTo>
                  <a:pt x="2560033" y="1737369"/>
                  <a:pt x="2550053" y="1765061"/>
                  <a:pt x="2521258" y="1707471"/>
                </a:cubicBezTo>
                <a:cubicBezTo>
                  <a:pt x="2498731" y="1662418"/>
                  <a:pt x="2510844" y="1682972"/>
                  <a:pt x="2485747" y="1645328"/>
                </a:cubicBezTo>
                <a:cubicBezTo>
                  <a:pt x="2482788" y="1636450"/>
                  <a:pt x="2481685" y="1626719"/>
                  <a:pt x="2476870" y="1618695"/>
                </a:cubicBezTo>
                <a:cubicBezTo>
                  <a:pt x="2472564" y="1611518"/>
                  <a:pt x="2464343" y="1607475"/>
                  <a:pt x="2459114" y="1600939"/>
                </a:cubicBezTo>
                <a:cubicBezTo>
                  <a:pt x="2452449" y="1592607"/>
                  <a:pt x="2446653" y="1583570"/>
                  <a:pt x="2441359" y="1574306"/>
                </a:cubicBezTo>
                <a:cubicBezTo>
                  <a:pt x="2422678" y="1541614"/>
                  <a:pt x="2417050" y="1514487"/>
                  <a:pt x="2388093" y="1485530"/>
                </a:cubicBezTo>
                <a:cubicBezTo>
                  <a:pt x="2371578" y="1469015"/>
                  <a:pt x="2363782" y="1463540"/>
                  <a:pt x="2352582" y="1441141"/>
                </a:cubicBezTo>
                <a:cubicBezTo>
                  <a:pt x="2348397" y="1432771"/>
                  <a:pt x="2348347" y="1422633"/>
                  <a:pt x="2343704" y="1414508"/>
                </a:cubicBezTo>
                <a:cubicBezTo>
                  <a:pt x="2336363" y="1401662"/>
                  <a:pt x="2324256" y="1391932"/>
                  <a:pt x="2317071" y="1378998"/>
                </a:cubicBezTo>
                <a:cubicBezTo>
                  <a:pt x="2309332" y="1365067"/>
                  <a:pt x="2306443" y="1348863"/>
                  <a:pt x="2299316" y="1334609"/>
                </a:cubicBezTo>
                <a:cubicBezTo>
                  <a:pt x="2294545" y="1325066"/>
                  <a:pt x="2286333" y="1317519"/>
                  <a:pt x="2281561" y="1307976"/>
                </a:cubicBezTo>
                <a:cubicBezTo>
                  <a:pt x="2244806" y="1234466"/>
                  <a:pt x="2305811" y="1331036"/>
                  <a:pt x="2254928" y="1254710"/>
                </a:cubicBezTo>
                <a:cubicBezTo>
                  <a:pt x="2238560" y="1189241"/>
                  <a:pt x="2256149" y="1248681"/>
                  <a:pt x="2228295" y="1183689"/>
                </a:cubicBezTo>
                <a:cubicBezTo>
                  <a:pt x="2224609" y="1175088"/>
                  <a:pt x="2223602" y="1165426"/>
                  <a:pt x="2219417" y="1157056"/>
                </a:cubicBezTo>
                <a:cubicBezTo>
                  <a:pt x="2214645" y="1147513"/>
                  <a:pt x="2206956" y="1139687"/>
                  <a:pt x="2201662" y="1130423"/>
                </a:cubicBezTo>
                <a:cubicBezTo>
                  <a:pt x="2195096" y="1118932"/>
                  <a:pt x="2189281" y="1107006"/>
                  <a:pt x="2183906" y="1094912"/>
                </a:cubicBezTo>
                <a:cubicBezTo>
                  <a:pt x="2159423" y="1039826"/>
                  <a:pt x="2171698" y="1065501"/>
                  <a:pt x="2157273" y="1015013"/>
                </a:cubicBezTo>
                <a:cubicBezTo>
                  <a:pt x="2154702" y="1006015"/>
                  <a:pt x="2152268" y="996899"/>
                  <a:pt x="2148396" y="988380"/>
                </a:cubicBezTo>
                <a:cubicBezTo>
                  <a:pt x="2137443" y="964284"/>
                  <a:pt x="2112885" y="917359"/>
                  <a:pt x="2112885" y="917359"/>
                </a:cubicBezTo>
                <a:cubicBezTo>
                  <a:pt x="2109926" y="896644"/>
                  <a:pt x="2106772" y="875956"/>
                  <a:pt x="2104007" y="855215"/>
                </a:cubicBezTo>
                <a:cubicBezTo>
                  <a:pt x="2100854" y="831566"/>
                  <a:pt x="2098758" y="807774"/>
                  <a:pt x="2095130" y="784194"/>
                </a:cubicBezTo>
                <a:cubicBezTo>
                  <a:pt x="2092836" y="769280"/>
                  <a:pt x="2091024" y="754120"/>
                  <a:pt x="2086252" y="739805"/>
                </a:cubicBezTo>
                <a:cubicBezTo>
                  <a:pt x="2082067" y="727250"/>
                  <a:pt x="2073144" y="716686"/>
                  <a:pt x="2068497" y="704295"/>
                </a:cubicBezTo>
                <a:cubicBezTo>
                  <a:pt x="2064213" y="692871"/>
                  <a:pt x="2063125" y="680471"/>
                  <a:pt x="2059619" y="668784"/>
                </a:cubicBezTo>
                <a:cubicBezTo>
                  <a:pt x="2054241" y="650858"/>
                  <a:pt x="2041864" y="615518"/>
                  <a:pt x="2041864" y="615518"/>
                </a:cubicBezTo>
                <a:cubicBezTo>
                  <a:pt x="2038905" y="594803"/>
                  <a:pt x="2037090" y="573893"/>
                  <a:pt x="2032986" y="553374"/>
                </a:cubicBezTo>
                <a:cubicBezTo>
                  <a:pt x="2025548" y="516185"/>
                  <a:pt x="2023810" y="535022"/>
                  <a:pt x="2006353" y="500108"/>
                </a:cubicBezTo>
                <a:cubicBezTo>
                  <a:pt x="2002168" y="491738"/>
                  <a:pt x="2002020" y="481655"/>
                  <a:pt x="1997475" y="473475"/>
                </a:cubicBezTo>
                <a:cubicBezTo>
                  <a:pt x="1987112" y="454821"/>
                  <a:pt x="1977054" y="435298"/>
                  <a:pt x="1961965" y="420209"/>
                </a:cubicBezTo>
                <a:cubicBezTo>
                  <a:pt x="1956046" y="414291"/>
                  <a:pt x="1949231" y="409150"/>
                  <a:pt x="1944209" y="402454"/>
                </a:cubicBezTo>
                <a:cubicBezTo>
                  <a:pt x="1931405" y="385383"/>
                  <a:pt x="1915447" y="369432"/>
                  <a:pt x="1908699" y="349188"/>
                </a:cubicBezTo>
                <a:cubicBezTo>
                  <a:pt x="1905740" y="340310"/>
                  <a:pt x="1904636" y="330579"/>
                  <a:pt x="1899821" y="322555"/>
                </a:cubicBezTo>
                <a:cubicBezTo>
                  <a:pt x="1895515" y="315378"/>
                  <a:pt x="1887088" y="311495"/>
                  <a:pt x="1882066" y="304799"/>
                </a:cubicBezTo>
                <a:cubicBezTo>
                  <a:pt x="1869262" y="287727"/>
                  <a:pt x="1858392" y="269288"/>
                  <a:pt x="1846555" y="251533"/>
                </a:cubicBezTo>
                <a:cubicBezTo>
                  <a:pt x="1840637" y="242655"/>
                  <a:pt x="1836345" y="232444"/>
                  <a:pt x="1828800" y="224900"/>
                </a:cubicBezTo>
                <a:cubicBezTo>
                  <a:pt x="1803499" y="199601"/>
                  <a:pt x="1815687" y="214109"/>
                  <a:pt x="1793289" y="180512"/>
                </a:cubicBezTo>
                <a:cubicBezTo>
                  <a:pt x="1790330" y="165716"/>
                  <a:pt x="1788071" y="150763"/>
                  <a:pt x="1784411" y="136124"/>
                </a:cubicBezTo>
                <a:cubicBezTo>
                  <a:pt x="1782141" y="127046"/>
                  <a:pt x="1777564" y="118626"/>
                  <a:pt x="1775534" y="109491"/>
                </a:cubicBezTo>
                <a:cubicBezTo>
                  <a:pt x="1771629" y="91919"/>
                  <a:pt x="1772976" y="73079"/>
                  <a:pt x="1766656" y="56225"/>
                </a:cubicBezTo>
                <a:cubicBezTo>
                  <a:pt x="1763717" y="48388"/>
                  <a:pt x="1756078" y="42775"/>
                  <a:pt x="1748901" y="38469"/>
                </a:cubicBezTo>
                <a:cubicBezTo>
                  <a:pt x="1730987" y="27720"/>
                  <a:pt x="1744462" y="5918"/>
                  <a:pt x="1722268" y="2959"/>
                </a:cubicBezTo>
                <a:close/>
              </a:path>
            </a:pathLst>
          </a:custGeom>
          <a:solidFill>
            <a:srgbClr val="00B0F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9" name="Freeform 48"/>
          <p:cNvSpPr/>
          <p:nvPr/>
        </p:nvSpPr>
        <p:spPr>
          <a:xfrm>
            <a:off x="3975100" y="2192338"/>
            <a:ext cx="4505325" cy="4313237"/>
          </a:xfrm>
          <a:custGeom>
            <a:avLst/>
            <a:gdLst>
              <a:gd name="connsiteX0" fmla="*/ 159798 w 4057208"/>
              <a:gd name="connsiteY0" fmla="*/ 665825 h 3897297"/>
              <a:gd name="connsiteX1" fmla="*/ 1118587 w 4057208"/>
              <a:gd name="connsiteY1" fmla="*/ 656948 h 3897297"/>
              <a:gd name="connsiteX2" fmla="*/ 1154097 w 4057208"/>
              <a:gd name="connsiteY2" fmla="*/ 648070 h 3897297"/>
              <a:gd name="connsiteX3" fmla="*/ 1225119 w 4057208"/>
              <a:gd name="connsiteY3" fmla="*/ 639192 h 3897297"/>
              <a:gd name="connsiteX4" fmla="*/ 1251752 w 4057208"/>
              <a:gd name="connsiteY4" fmla="*/ 621437 h 3897297"/>
              <a:gd name="connsiteX5" fmla="*/ 1278385 w 4057208"/>
              <a:gd name="connsiteY5" fmla="*/ 612559 h 3897297"/>
              <a:gd name="connsiteX6" fmla="*/ 1331651 w 4057208"/>
              <a:gd name="connsiteY6" fmla="*/ 577049 h 3897297"/>
              <a:gd name="connsiteX7" fmla="*/ 1358284 w 4057208"/>
              <a:gd name="connsiteY7" fmla="*/ 568171 h 3897297"/>
              <a:gd name="connsiteX8" fmla="*/ 1411550 w 4057208"/>
              <a:gd name="connsiteY8" fmla="*/ 532660 h 3897297"/>
              <a:gd name="connsiteX9" fmla="*/ 1438183 w 4057208"/>
              <a:gd name="connsiteY9" fmla="*/ 514905 h 3897297"/>
              <a:gd name="connsiteX10" fmla="*/ 1464816 w 4057208"/>
              <a:gd name="connsiteY10" fmla="*/ 497150 h 3897297"/>
              <a:gd name="connsiteX11" fmla="*/ 1482571 w 4057208"/>
              <a:gd name="connsiteY11" fmla="*/ 479394 h 3897297"/>
              <a:gd name="connsiteX12" fmla="*/ 1518082 w 4057208"/>
              <a:gd name="connsiteY12" fmla="*/ 470517 h 3897297"/>
              <a:gd name="connsiteX13" fmla="*/ 1535837 w 4057208"/>
              <a:gd name="connsiteY13" fmla="*/ 452761 h 3897297"/>
              <a:gd name="connsiteX14" fmla="*/ 1642369 w 4057208"/>
              <a:gd name="connsiteY14" fmla="*/ 452761 h 3897297"/>
              <a:gd name="connsiteX15" fmla="*/ 1677880 w 4057208"/>
              <a:gd name="connsiteY15" fmla="*/ 461639 h 3897297"/>
              <a:gd name="connsiteX16" fmla="*/ 2104008 w 4057208"/>
              <a:gd name="connsiteY16" fmla="*/ 435006 h 3897297"/>
              <a:gd name="connsiteX17" fmla="*/ 2148396 w 4057208"/>
              <a:gd name="connsiteY17" fmla="*/ 426128 h 3897297"/>
              <a:gd name="connsiteX18" fmla="*/ 2166152 w 4057208"/>
              <a:gd name="connsiteY18" fmla="*/ 408373 h 3897297"/>
              <a:gd name="connsiteX19" fmla="*/ 2192785 w 4057208"/>
              <a:gd name="connsiteY19" fmla="*/ 399495 h 3897297"/>
              <a:gd name="connsiteX20" fmla="*/ 2210540 w 4057208"/>
              <a:gd name="connsiteY20" fmla="*/ 372862 h 3897297"/>
              <a:gd name="connsiteX21" fmla="*/ 2237173 w 4057208"/>
              <a:gd name="connsiteY21" fmla="*/ 355107 h 3897297"/>
              <a:gd name="connsiteX22" fmla="*/ 2263806 w 4057208"/>
              <a:gd name="connsiteY22" fmla="*/ 328474 h 3897297"/>
              <a:gd name="connsiteX23" fmla="*/ 2290439 w 4057208"/>
              <a:gd name="connsiteY23" fmla="*/ 310719 h 3897297"/>
              <a:gd name="connsiteX24" fmla="*/ 2325950 w 4057208"/>
              <a:gd name="connsiteY24" fmla="*/ 275208 h 3897297"/>
              <a:gd name="connsiteX25" fmla="*/ 2370338 w 4057208"/>
              <a:gd name="connsiteY25" fmla="*/ 221942 h 3897297"/>
              <a:gd name="connsiteX26" fmla="*/ 2423604 w 4057208"/>
              <a:gd name="connsiteY26" fmla="*/ 186431 h 3897297"/>
              <a:gd name="connsiteX27" fmla="*/ 2450237 w 4057208"/>
              <a:gd name="connsiteY27" fmla="*/ 159798 h 3897297"/>
              <a:gd name="connsiteX28" fmla="*/ 2503503 w 4057208"/>
              <a:gd name="connsiteY28" fmla="*/ 124287 h 3897297"/>
              <a:gd name="connsiteX29" fmla="*/ 2547892 w 4057208"/>
              <a:gd name="connsiteY29" fmla="*/ 88777 h 3897297"/>
              <a:gd name="connsiteX30" fmla="*/ 2601158 w 4057208"/>
              <a:gd name="connsiteY30" fmla="*/ 17755 h 3897297"/>
              <a:gd name="connsiteX31" fmla="*/ 2636668 w 4057208"/>
              <a:gd name="connsiteY31" fmla="*/ 0 h 3897297"/>
              <a:gd name="connsiteX32" fmla="*/ 2982897 w 4057208"/>
              <a:gd name="connsiteY32" fmla="*/ 8878 h 3897297"/>
              <a:gd name="connsiteX33" fmla="*/ 3018408 w 4057208"/>
              <a:gd name="connsiteY33" fmla="*/ 17755 h 3897297"/>
              <a:gd name="connsiteX34" fmla="*/ 3036163 w 4057208"/>
              <a:gd name="connsiteY34" fmla="*/ 35511 h 3897297"/>
              <a:gd name="connsiteX35" fmla="*/ 3080552 w 4057208"/>
              <a:gd name="connsiteY35" fmla="*/ 62144 h 3897297"/>
              <a:gd name="connsiteX36" fmla="*/ 3133818 w 4057208"/>
              <a:gd name="connsiteY36" fmla="*/ 150920 h 3897297"/>
              <a:gd name="connsiteX37" fmla="*/ 3160451 w 4057208"/>
              <a:gd name="connsiteY37" fmla="*/ 168676 h 3897297"/>
              <a:gd name="connsiteX38" fmla="*/ 3187084 w 4057208"/>
              <a:gd name="connsiteY38" fmla="*/ 204187 h 3897297"/>
              <a:gd name="connsiteX39" fmla="*/ 3275860 w 4057208"/>
              <a:gd name="connsiteY39" fmla="*/ 266330 h 3897297"/>
              <a:gd name="connsiteX40" fmla="*/ 3293616 w 4057208"/>
              <a:gd name="connsiteY40" fmla="*/ 284086 h 3897297"/>
              <a:gd name="connsiteX41" fmla="*/ 3338004 w 4057208"/>
              <a:gd name="connsiteY41" fmla="*/ 292963 h 3897297"/>
              <a:gd name="connsiteX42" fmla="*/ 3426781 w 4057208"/>
              <a:gd name="connsiteY42" fmla="*/ 337352 h 3897297"/>
              <a:gd name="connsiteX43" fmla="*/ 3453414 w 4057208"/>
              <a:gd name="connsiteY43" fmla="*/ 346229 h 3897297"/>
              <a:gd name="connsiteX44" fmla="*/ 3515558 w 4057208"/>
              <a:gd name="connsiteY44" fmla="*/ 355107 h 3897297"/>
              <a:gd name="connsiteX45" fmla="*/ 3551068 w 4057208"/>
              <a:gd name="connsiteY45" fmla="*/ 363985 h 3897297"/>
              <a:gd name="connsiteX46" fmla="*/ 3586579 w 4057208"/>
              <a:gd name="connsiteY46" fmla="*/ 381740 h 3897297"/>
              <a:gd name="connsiteX47" fmla="*/ 3693111 w 4057208"/>
              <a:gd name="connsiteY47" fmla="*/ 390618 h 3897297"/>
              <a:gd name="connsiteX48" fmla="*/ 3719744 w 4057208"/>
              <a:gd name="connsiteY48" fmla="*/ 408373 h 3897297"/>
              <a:gd name="connsiteX49" fmla="*/ 3755255 w 4057208"/>
              <a:gd name="connsiteY49" fmla="*/ 435006 h 3897297"/>
              <a:gd name="connsiteX50" fmla="*/ 3808521 w 4057208"/>
              <a:gd name="connsiteY50" fmla="*/ 452761 h 3897297"/>
              <a:gd name="connsiteX51" fmla="*/ 3861787 w 4057208"/>
              <a:gd name="connsiteY51" fmla="*/ 523783 h 3897297"/>
              <a:gd name="connsiteX52" fmla="*/ 3870664 w 4057208"/>
              <a:gd name="connsiteY52" fmla="*/ 1029810 h 3897297"/>
              <a:gd name="connsiteX53" fmla="*/ 3879542 w 4057208"/>
              <a:gd name="connsiteY53" fmla="*/ 1056443 h 3897297"/>
              <a:gd name="connsiteX54" fmla="*/ 3888420 w 4057208"/>
              <a:gd name="connsiteY54" fmla="*/ 1118587 h 3897297"/>
              <a:gd name="connsiteX55" fmla="*/ 3906175 w 4057208"/>
              <a:gd name="connsiteY55" fmla="*/ 1189608 h 3897297"/>
              <a:gd name="connsiteX56" fmla="*/ 3915053 w 4057208"/>
              <a:gd name="connsiteY56" fmla="*/ 1225119 h 3897297"/>
              <a:gd name="connsiteX57" fmla="*/ 3932808 w 4057208"/>
              <a:gd name="connsiteY57" fmla="*/ 1278385 h 3897297"/>
              <a:gd name="connsiteX58" fmla="*/ 3941686 w 4057208"/>
              <a:gd name="connsiteY58" fmla="*/ 1358284 h 3897297"/>
              <a:gd name="connsiteX59" fmla="*/ 3959441 w 4057208"/>
              <a:gd name="connsiteY59" fmla="*/ 1384917 h 3897297"/>
              <a:gd name="connsiteX60" fmla="*/ 3968319 w 4057208"/>
              <a:gd name="connsiteY60" fmla="*/ 1500326 h 3897297"/>
              <a:gd name="connsiteX61" fmla="*/ 3932808 w 4057208"/>
              <a:gd name="connsiteY61" fmla="*/ 1873188 h 3897297"/>
              <a:gd name="connsiteX62" fmla="*/ 3897297 w 4057208"/>
              <a:gd name="connsiteY62" fmla="*/ 1882066 h 3897297"/>
              <a:gd name="connsiteX63" fmla="*/ 3870664 w 4057208"/>
              <a:gd name="connsiteY63" fmla="*/ 1899821 h 3897297"/>
              <a:gd name="connsiteX64" fmla="*/ 3852909 w 4057208"/>
              <a:gd name="connsiteY64" fmla="*/ 1917577 h 3897297"/>
              <a:gd name="connsiteX65" fmla="*/ 3781888 w 4057208"/>
              <a:gd name="connsiteY65" fmla="*/ 1935332 h 3897297"/>
              <a:gd name="connsiteX66" fmla="*/ 3755255 w 4057208"/>
              <a:gd name="connsiteY66" fmla="*/ 1988598 h 3897297"/>
              <a:gd name="connsiteX67" fmla="*/ 3719744 w 4057208"/>
              <a:gd name="connsiteY67" fmla="*/ 2077375 h 3897297"/>
              <a:gd name="connsiteX68" fmla="*/ 3710866 w 4057208"/>
              <a:gd name="connsiteY68" fmla="*/ 2104008 h 3897297"/>
              <a:gd name="connsiteX69" fmla="*/ 3666478 w 4057208"/>
              <a:gd name="connsiteY69" fmla="*/ 2157274 h 3897297"/>
              <a:gd name="connsiteX70" fmla="*/ 3657600 w 4057208"/>
              <a:gd name="connsiteY70" fmla="*/ 2192785 h 3897297"/>
              <a:gd name="connsiteX71" fmla="*/ 3613212 w 4057208"/>
              <a:gd name="connsiteY71" fmla="*/ 2246051 h 3897297"/>
              <a:gd name="connsiteX72" fmla="*/ 3559946 w 4057208"/>
              <a:gd name="connsiteY72" fmla="*/ 2281561 h 3897297"/>
              <a:gd name="connsiteX73" fmla="*/ 3533313 w 4057208"/>
              <a:gd name="connsiteY73" fmla="*/ 2325950 h 3897297"/>
              <a:gd name="connsiteX74" fmla="*/ 3524435 w 4057208"/>
              <a:gd name="connsiteY74" fmla="*/ 2352583 h 3897297"/>
              <a:gd name="connsiteX75" fmla="*/ 3497802 w 4057208"/>
              <a:gd name="connsiteY75" fmla="*/ 2370338 h 3897297"/>
              <a:gd name="connsiteX76" fmla="*/ 3444536 w 4057208"/>
              <a:gd name="connsiteY76" fmla="*/ 2423604 h 3897297"/>
              <a:gd name="connsiteX77" fmla="*/ 3444536 w 4057208"/>
              <a:gd name="connsiteY77" fmla="*/ 2423604 h 3897297"/>
              <a:gd name="connsiteX78" fmla="*/ 3409026 w 4057208"/>
              <a:gd name="connsiteY78" fmla="*/ 2476870 h 3897297"/>
              <a:gd name="connsiteX79" fmla="*/ 3373515 w 4057208"/>
              <a:gd name="connsiteY79" fmla="*/ 2521258 h 3897297"/>
              <a:gd name="connsiteX80" fmla="*/ 3364637 w 4057208"/>
              <a:gd name="connsiteY80" fmla="*/ 2547891 h 3897297"/>
              <a:gd name="connsiteX81" fmla="*/ 3346882 w 4057208"/>
              <a:gd name="connsiteY81" fmla="*/ 2565647 h 3897297"/>
              <a:gd name="connsiteX82" fmla="*/ 3284738 w 4057208"/>
              <a:gd name="connsiteY82" fmla="*/ 2645546 h 3897297"/>
              <a:gd name="connsiteX83" fmla="*/ 3275860 w 4057208"/>
              <a:gd name="connsiteY83" fmla="*/ 2672179 h 3897297"/>
              <a:gd name="connsiteX84" fmla="*/ 3222594 w 4057208"/>
              <a:gd name="connsiteY84" fmla="*/ 2752078 h 3897297"/>
              <a:gd name="connsiteX85" fmla="*/ 3204839 w 4057208"/>
              <a:gd name="connsiteY85" fmla="*/ 2778711 h 3897297"/>
              <a:gd name="connsiteX86" fmla="*/ 3178206 w 4057208"/>
              <a:gd name="connsiteY86" fmla="*/ 2831977 h 3897297"/>
              <a:gd name="connsiteX87" fmla="*/ 3169328 w 4057208"/>
              <a:gd name="connsiteY87" fmla="*/ 2858610 h 3897297"/>
              <a:gd name="connsiteX88" fmla="*/ 3133818 w 4057208"/>
              <a:gd name="connsiteY88" fmla="*/ 2911876 h 3897297"/>
              <a:gd name="connsiteX89" fmla="*/ 3062796 w 4057208"/>
              <a:gd name="connsiteY89" fmla="*/ 2929631 h 3897297"/>
              <a:gd name="connsiteX90" fmla="*/ 3036163 w 4057208"/>
              <a:gd name="connsiteY90" fmla="*/ 2938509 h 3897297"/>
              <a:gd name="connsiteX91" fmla="*/ 2974020 w 4057208"/>
              <a:gd name="connsiteY91" fmla="*/ 3009530 h 3897297"/>
              <a:gd name="connsiteX92" fmla="*/ 2956264 w 4057208"/>
              <a:gd name="connsiteY92" fmla="*/ 3036163 h 3897297"/>
              <a:gd name="connsiteX93" fmla="*/ 2929631 w 4057208"/>
              <a:gd name="connsiteY93" fmla="*/ 3062796 h 3897297"/>
              <a:gd name="connsiteX94" fmla="*/ 2920754 w 4057208"/>
              <a:gd name="connsiteY94" fmla="*/ 3089429 h 3897297"/>
              <a:gd name="connsiteX95" fmla="*/ 2902998 w 4057208"/>
              <a:gd name="connsiteY95" fmla="*/ 3107185 h 3897297"/>
              <a:gd name="connsiteX96" fmla="*/ 2867488 w 4057208"/>
              <a:gd name="connsiteY96" fmla="*/ 3178206 h 3897297"/>
              <a:gd name="connsiteX97" fmla="*/ 2831977 w 4057208"/>
              <a:gd name="connsiteY97" fmla="*/ 3213717 h 3897297"/>
              <a:gd name="connsiteX98" fmla="*/ 2796466 w 4057208"/>
              <a:gd name="connsiteY98" fmla="*/ 3266983 h 3897297"/>
              <a:gd name="connsiteX99" fmla="*/ 2769833 w 4057208"/>
              <a:gd name="connsiteY99" fmla="*/ 3320249 h 3897297"/>
              <a:gd name="connsiteX100" fmla="*/ 2743200 w 4057208"/>
              <a:gd name="connsiteY100" fmla="*/ 3346882 h 3897297"/>
              <a:gd name="connsiteX101" fmla="*/ 2716567 w 4057208"/>
              <a:gd name="connsiteY101" fmla="*/ 3409025 h 3897297"/>
              <a:gd name="connsiteX102" fmla="*/ 2707690 w 4057208"/>
              <a:gd name="connsiteY102" fmla="*/ 3435658 h 3897297"/>
              <a:gd name="connsiteX103" fmla="*/ 2663301 w 4057208"/>
              <a:gd name="connsiteY103" fmla="*/ 3471169 h 3897297"/>
              <a:gd name="connsiteX104" fmla="*/ 2592280 w 4057208"/>
              <a:gd name="connsiteY104" fmla="*/ 3480047 h 3897297"/>
              <a:gd name="connsiteX105" fmla="*/ 2565647 w 4057208"/>
              <a:gd name="connsiteY105" fmla="*/ 3488924 h 3897297"/>
              <a:gd name="connsiteX106" fmla="*/ 2547892 w 4057208"/>
              <a:gd name="connsiteY106" fmla="*/ 3506680 h 3897297"/>
              <a:gd name="connsiteX107" fmla="*/ 2512381 w 4057208"/>
              <a:gd name="connsiteY107" fmla="*/ 3515557 h 3897297"/>
              <a:gd name="connsiteX108" fmla="*/ 2494626 w 4057208"/>
              <a:gd name="connsiteY108" fmla="*/ 3533313 h 3897297"/>
              <a:gd name="connsiteX109" fmla="*/ 2467993 w 4057208"/>
              <a:gd name="connsiteY109" fmla="*/ 3551068 h 3897297"/>
              <a:gd name="connsiteX110" fmla="*/ 2423604 w 4057208"/>
              <a:gd name="connsiteY110" fmla="*/ 3604334 h 3897297"/>
              <a:gd name="connsiteX111" fmla="*/ 2396971 w 4057208"/>
              <a:gd name="connsiteY111" fmla="*/ 3622089 h 3897297"/>
              <a:gd name="connsiteX112" fmla="*/ 2361460 w 4057208"/>
              <a:gd name="connsiteY112" fmla="*/ 3666478 h 3897297"/>
              <a:gd name="connsiteX113" fmla="*/ 2325950 w 4057208"/>
              <a:gd name="connsiteY113" fmla="*/ 3701988 h 3897297"/>
              <a:gd name="connsiteX114" fmla="*/ 2290439 w 4057208"/>
              <a:gd name="connsiteY114" fmla="*/ 3755254 h 3897297"/>
              <a:gd name="connsiteX115" fmla="*/ 2228295 w 4057208"/>
              <a:gd name="connsiteY115" fmla="*/ 3808520 h 3897297"/>
              <a:gd name="connsiteX116" fmla="*/ 2201662 w 4057208"/>
              <a:gd name="connsiteY116" fmla="*/ 3799643 h 3897297"/>
              <a:gd name="connsiteX117" fmla="*/ 2148396 w 4057208"/>
              <a:gd name="connsiteY117" fmla="*/ 3817398 h 3897297"/>
              <a:gd name="connsiteX118" fmla="*/ 2112886 w 4057208"/>
              <a:gd name="connsiteY118" fmla="*/ 3826276 h 3897297"/>
              <a:gd name="connsiteX119" fmla="*/ 2059620 w 4057208"/>
              <a:gd name="connsiteY119" fmla="*/ 3844031 h 3897297"/>
              <a:gd name="connsiteX120" fmla="*/ 1970843 w 4057208"/>
              <a:gd name="connsiteY120" fmla="*/ 3852909 h 3897297"/>
              <a:gd name="connsiteX121" fmla="*/ 1944210 w 4057208"/>
              <a:gd name="connsiteY121" fmla="*/ 3861787 h 3897297"/>
              <a:gd name="connsiteX122" fmla="*/ 1908699 w 4057208"/>
              <a:gd name="connsiteY122" fmla="*/ 3870664 h 3897297"/>
              <a:gd name="connsiteX123" fmla="*/ 1890944 w 4057208"/>
              <a:gd name="connsiteY123" fmla="*/ 3888420 h 3897297"/>
              <a:gd name="connsiteX124" fmla="*/ 1828800 w 4057208"/>
              <a:gd name="connsiteY124" fmla="*/ 3897297 h 3897297"/>
              <a:gd name="connsiteX125" fmla="*/ 1775534 w 4057208"/>
              <a:gd name="connsiteY125" fmla="*/ 3888420 h 3897297"/>
              <a:gd name="connsiteX126" fmla="*/ 1731146 w 4057208"/>
              <a:gd name="connsiteY126" fmla="*/ 3844031 h 3897297"/>
              <a:gd name="connsiteX127" fmla="*/ 1722268 w 4057208"/>
              <a:gd name="connsiteY127" fmla="*/ 3817398 h 3897297"/>
              <a:gd name="connsiteX128" fmla="*/ 1677880 w 4057208"/>
              <a:gd name="connsiteY128" fmla="*/ 3551068 h 3897297"/>
              <a:gd name="connsiteX129" fmla="*/ 1651247 w 4057208"/>
              <a:gd name="connsiteY129" fmla="*/ 3533313 h 3897297"/>
              <a:gd name="connsiteX130" fmla="*/ 1633492 w 4057208"/>
              <a:gd name="connsiteY130" fmla="*/ 3480047 h 3897297"/>
              <a:gd name="connsiteX131" fmla="*/ 1615736 w 4057208"/>
              <a:gd name="connsiteY131" fmla="*/ 3453414 h 3897297"/>
              <a:gd name="connsiteX132" fmla="*/ 1580226 w 4057208"/>
              <a:gd name="connsiteY132" fmla="*/ 3409025 h 3897297"/>
              <a:gd name="connsiteX133" fmla="*/ 1571348 w 4057208"/>
              <a:gd name="connsiteY133" fmla="*/ 3382392 h 3897297"/>
              <a:gd name="connsiteX134" fmla="*/ 1535837 w 4057208"/>
              <a:gd name="connsiteY134" fmla="*/ 3329126 h 3897297"/>
              <a:gd name="connsiteX135" fmla="*/ 1526959 w 4057208"/>
              <a:gd name="connsiteY135" fmla="*/ 3302493 h 3897297"/>
              <a:gd name="connsiteX136" fmla="*/ 1473693 w 4057208"/>
              <a:gd name="connsiteY136" fmla="*/ 3222594 h 3897297"/>
              <a:gd name="connsiteX137" fmla="*/ 1455938 w 4057208"/>
              <a:gd name="connsiteY137" fmla="*/ 3195961 h 3897297"/>
              <a:gd name="connsiteX138" fmla="*/ 1447060 w 4057208"/>
              <a:gd name="connsiteY138" fmla="*/ 3169328 h 3897297"/>
              <a:gd name="connsiteX139" fmla="*/ 1438183 w 4057208"/>
              <a:gd name="connsiteY139" fmla="*/ 3133818 h 3897297"/>
              <a:gd name="connsiteX140" fmla="*/ 1393794 w 4057208"/>
              <a:gd name="connsiteY140" fmla="*/ 3089429 h 3897297"/>
              <a:gd name="connsiteX141" fmla="*/ 1376039 w 4057208"/>
              <a:gd name="connsiteY141" fmla="*/ 3062796 h 3897297"/>
              <a:gd name="connsiteX142" fmla="*/ 1367161 w 4057208"/>
              <a:gd name="connsiteY142" fmla="*/ 2787588 h 3897297"/>
              <a:gd name="connsiteX143" fmla="*/ 1358284 w 4057208"/>
              <a:gd name="connsiteY143" fmla="*/ 2734322 h 3897297"/>
              <a:gd name="connsiteX144" fmla="*/ 1313895 w 4057208"/>
              <a:gd name="connsiteY144" fmla="*/ 2681056 h 3897297"/>
              <a:gd name="connsiteX145" fmla="*/ 1260629 w 4057208"/>
              <a:gd name="connsiteY145" fmla="*/ 2645546 h 3897297"/>
              <a:gd name="connsiteX146" fmla="*/ 1216241 w 4057208"/>
              <a:gd name="connsiteY146" fmla="*/ 2601157 h 3897297"/>
              <a:gd name="connsiteX147" fmla="*/ 1189608 w 4057208"/>
              <a:gd name="connsiteY147" fmla="*/ 2574524 h 3897297"/>
              <a:gd name="connsiteX148" fmla="*/ 1162975 w 4057208"/>
              <a:gd name="connsiteY148" fmla="*/ 2556769 h 3897297"/>
              <a:gd name="connsiteX149" fmla="*/ 1136342 w 4057208"/>
              <a:gd name="connsiteY149" fmla="*/ 2530136 h 3897297"/>
              <a:gd name="connsiteX150" fmla="*/ 1083076 w 4057208"/>
              <a:gd name="connsiteY150" fmla="*/ 2494625 h 3897297"/>
              <a:gd name="connsiteX151" fmla="*/ 1029810 w 4057208"/>
              <a:gd name="connsiteY151" fmla="*/ 2450237 h 3897297"/>
              <a:gd name="connsiteX152" fmla="*/ 1012055 w 4057208"/>
              <a:gd name="connsiteY152" fmla="*/ 2414726 h 3897297"/>
              <a:gd name="connsiteX153" fmla="*/ 994299 w 4057208"/>
              <a:gd name="connsiteY153" fmla="*/ 2396971 h 3897297"/>
              <a:gd name="connsiteX154" fmla="*/ 958789 w 4057208"/>
              <a:gd name="connsiteY154" fmla="*/ 2352583 h 3897297"/>
              <a:gd name="connsiteX155" fmla="*/ 949911 w 4057208"/>
              <a:gd name="connsiteY155" fmla="*/ 2325950 h 3897297"/>
              <a:gd name="connsiteX156" fmla="*/ 932156 w 4057208"/>
              <a:gd name="connsiteY156" fmla="*/ 2308194 h 3897297"/>
              <a:gd name="connsiteX157" fmla="*/ 914400 w 4057208"/>
              <a:gd name="connsiteY157" fmla="*/ 2281561 h 3897297"/>
              <a:gd name="connsiteX158" fmla="*/ 905523 w 4057208"/>
              <a:gd name="connsiteY158" fmla="*/ 2254928 h 3897297"/>
              <a:gd name="connsiteX159" fmla="*/ 896645 w 4057208"/>
              <a:gd name="connsiteY159" fmla="*/ 2210540 h 3897297"/>
              <a:gd name="connsiteX160" fmla="*/ 878890 w 4057208"/>
              <a:gd name="connsiteY160" fmla="*/ 2183907 h 3897297"/>
              <a:gd name="connsiteX161" fmla="*/ 870012 w 4057208"/>
              <a:gd name="connsiteY161" fmla="*/ 2157274 h 3897297"/>
              <a:gd name="connsiteX162" fmla="*/ 825624 w 4057208"/>
              <a:gd name="connsiteY162" fmla="*/ 2095130 h 3897297"/>
              <a:gd name="connsiteX163" fmla="*/ 816746 w 4057208"/>
              <a:gd name="connsiteY163" fmla="*/ 2068497 h 3897297"/>
              <a:gd name="connsiteX164" fmla="*/ 772358 w 4057208"/>
              <a:gd name="connsiteY164" fmla="*/ 2015231 h 3897297"/>
              <a:gd name="connsiteX165" fmla="*/ 736847 w 4057208"/>
              <a:gd name="connsiteY165" fmla="*/ 1979720 h 3897297"/>
              <a:gd name="connsiteX166" fmla="*/ 727969 w 4057208"/>
              <a:gd name="connsiteY166" fmla="*/ 1944210 h 3897297"/>
              <a:gd name="connsiteX167" fmla="*/ 674703 w 4057208"/>
              <a:gd name="connsiteY167" fmla="*/ 1882066 h 3897297"/>
              <a:gd name="connsiteX168" fmla="*/ 639193 w 4057208"/>
              <a:gd name="connsiteY168" fmla="*/ 1819922 h 3897297"/>
              <a:gd name="connsiteX169" fmla="*/ 621437 w 4057208"/>
              <a:gd name="connsiteY169" fmla="*/ 1793289 h 3897297"/>
              <a:gd name="connsiteX170" fmla="*/ 585926 w 4057208"/>
              <a:gd name="connsiteY170" fmla="*/ 1731146 h 3897297"/>
              <a:gd name="connsiteX171" fmla="*/ 568171 w 4057208"/>
              <a:gd name="connsiteY171" fmla="*/ 1651247 h 3897297"/>
              <a:gd name="connsiteX172" fmla="*/ 559293 w 4057208"/>
              <a:gd name="connsiteY172" fmla="*/ 1464816 h 3897297"/>
              <a:gd name="connsiteX173" fmla="*/ 514905 w 4057208"/>
              <a:gd name="connsiteY173" fmla="*/ 1384917 h 3897297"/>
              <a:gd name="connsiteX174" fmla="*/ 506027 w 4057208"/>
              <a:gd name="connsiteY174" fmla="*/ 1358284 h 3897297"/>
              <a:gd name="connsiteX175" fmla="*/ 470517 w 4057208"/>
              <a:gd name="connsiteY175" fmla="*/ 1305018 h 3897297"/>
              <a:gd name="connsiteX176" fmla="*/ 452761 w 4057208"/>
              <a:gd name="connsiteY176" fmla="*/ 1251752 h 3897297"/>
              <a:gd name="connsiteX177" fmla="*/ 443884 w 4057208"/>
              <a:gd name="connsiteY177" fmla="*/ 1225119 h 3897297"/>
              <a:gd name="connsiteX178" fmla="*/ 435006 w 4057208"/>
              <a:gd name="connsiteY178" fmla="*/ 1189608 h 3897297"/>
              <a:gd name="connsiteX179" fmla="*/ 399495 w 4057208"/>
              <a:gd name="connsiteY179" fmla="*/ 1145220 h 3897297"/>
              <a:gd name="connsiteX180" fmla="*/ 390618 w 4057208"/>
              <a:gd name="connsiteY180" fmla="*/ 1109709 h 3897297"/>
              <a:gd name="connsiteX181" fmla="*/ 355107 w 4057208"/>
              <a:gd name="connsiteY181" fmla="*/ 1056443 h 3897297"/>
              <a:gd name="connsiteX182" fmla="*/ 337352 w 4057208"/>
              <a:gd name="connsiteY182" fmla="*/ 1029810 h 3897297"/>
              <a:gd name="connsiteX183" fmla="*/ 310719 w 4057208"/>
              <a:gd name="connsiteY183" fmla="*/ 985421 h 3897297"/>
              <a:gd name="connsiteX184" fmla="*/ 301841 w 4057208"/>
              <a:gd name="connsiteY184" fmla="*/ 958788 h 3897297"/>
              <a:gd name="connsiteX185" fmla="*/ 266330 w 4057208"/>
              <a:gd name="connsiteY185" fmla="*/ 905522 h 3897297"/>
              <a:gd name="connsiteX186" fmla="*/ 239697 w 4057208"/>
              <a:gd name="connsiteY186" fmla="*/ 861134 h 3897297"/>
              <a:gd name="connsiteX187" fmla="*/ 230820 w 4057208"/>
              <a:gd name="connsiteY187" fmla="*/ 834501 h 3897297"/>
              <a:gd name="connsiteX188" fmla="*/ 195309 w 4057208"/>
              <a:gd name="connsiteY188" fmla="*/ 798990 h 3897297"/>
              <a:gd name="connsiteX189" fmla="*/ 177554 w 4057208"/>
              <a:gd name="connsiteY189" fmla="*/ 772357 h 3897297"/>
              <a:gd name="connsiteX190" fmla="*/ 159798 w 4057208"/>
              <a:gd name="connsiteY190" fmla="*/ 719091 h 3897297"/>
              <a:gd name="connsiteX191" fmla="*/ 159798 w 4057208"/>
              <a:gd name="connsiteY191" fmla="*/ 665825 h 3897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4057208" h="3897297">
                <a:moveTo>
                  <a:pt x="159798" y="665825"/>
                </a:moveTo>
                <a:cubicBezTo>
                  <a:pt x="319596" y="655468"/>
                  <a:pt x="799028" y="662654"/>
                  <a:pt x="1118587" y="656948"/>
                </a:cubicBezTo>
                <a:cubicBezTo>
                  <a:pt x="1130786" y="656730"/>
                  <a:pt x="1142062" y="650076"/>
                  <a:pt x="1154097" y="648070"/>
                </a:cubicBezTo>
                <a:cubicBezTo>
                  <a:pt x="1177631" y="644148"/>
                  <a:pt x="1201445" y="642151"/>
                  <a:pt x="1225119" y="639192"/>
                </a:cubicBezTo>
                <a:cubicBezTo>
                  <a:pt x="1233997" y="633274"/>
                  <a:pt x="1242209" y="626209"/>
                  <a:pt x="1251752" y="621437"/>
                </a:cubicBezTo>
                <a:cubicBezTo>
                  <a:pt x="1260122" y="617252"/>
                  <a:pt x="1270205" y="617104"/>
                  <a:pt x="1278385" y="612559"/>
                </a:cubicBezTo>
                <a:cubicBezTo>
                  <a:pt x="1297039" y="602196"/>
                  <a:pt x="1311407" y="583797"/>
                  <a:pt x="1331651" y="577049"/>
                </a:cubicBezTo>
                <a:cubicBezTo>
                  <a:pt x="1340529" y="574090"/>
                  <a:pt x="1350104" y="572716"/>
                  <a:pt x="1358284" y="568171"/>
                </a:cubicBezTo>
                <a:cubicBezTo>
                  <a:pt x="1376938" y="557808"/>
                  <a:pt x="1393795" y="544497"/>
                  <a:pt x="1411550" y="532660"/>
                </a:cubicBezTo>
                <a:lnTo>
                  <a:pt x="1438183" y="514905"/>
                </a:lnTo>
                <a:cubicBezTo>
                  <a:pt x="1447061" y="508987"/>
                  <a:pt x="1457272" y="504695"/>
                  <a:pt x="1464816" y="497150"/>
                </a:cubicBezTo>
                <a:cubicBezTo>
                  <a:pt x="1470734" y="491231"/>
                  <a:pt x="1475085" y="483137"/>
                  <a:pt x="1482571" y="479394"/>
                </a:cubicBezTo>
                <a:cubicBezTo>
                  <a:pt x="1493484" y="473937"/>
                  <a:pt x="1506245" y="473476"/>
                  <a:pt x="1518082" y="470517"/>
                </a:cubicBezTo>
                <a:cubicBezTo>
                  <a:pt x="1524000" y="464598"/>
                  <a:pt x="1528660" y="457067"/>
                  <a:pt x="1535837" y="452761"/>
                </a:cubicBezTo>
                <a:cubicBezTo>
                  <a:pt x="1568369" y="433242"/>
                  <a:pt x="1609075" y="449062"/>
                  <a:pt x="1642369" y="452761"/>
                </a:cubicBezTo>
                <a:cubicBezTo>
                  <a:pt x="1654206" y="455720"/>
                  <a:pt x="1665688" y="462108"/>
                  <a:pt x="1677880" y="461639"/>
                </a:cubicBezTo>
                <a:cubicBezTo>
                  <a:pt x="1820095" y="456169"/>
                  <a:pt x="2104008" y="435006"/>
                  <a:pt x="2104008" y="435006"/>
                </a:cubicBezTo>
                <a:cubicBezTo>
                  <a:pt x="2118804" y="432047"/>
                  <a:pt x="2134527" y="432072"/>
                  <a:pt x="2148396" y="426128"/>
                </a:cubicBezTo>
                <a:cubicBezTo>
                  <a:pt x="2156089" y="422831"/>
                  <a:pt x="2158975" y="412679"/>
                  <a:pt x="2166152" y="408373"/>
                </a:cubicBezTo>
                <a:cubicBezTo>
                  <a:pt x="2174176" y="403558"/>
                  <a:pt x="2183907" y="402454"/>
                  <a:pt x="2192785" y="399495"/>
                </a:cubicBezTo>
                <a:cubicBezTo>
                  <a:pt x="2198703" y="390617"/>
                  <a:pt x="2202995" y="380407"/>
                  <a:pt x="2210540" y="372862"/>
                </a:cubicBezTo>
                <a:cubicBezTo>
                  <a:pt x="2218085" y="365317"/>
                  <a:pt x="2228976" y="361937"/>
                  <a:pt x="2237173" y="355107"/>
                </a:cubicBezTo>
                <a:cubicBezTo>
                  <a:pt x="2246818" y="347070"/>
                  <a:pt x="2254161" y="336511"/>
                  <a:pt x="2263806" y="328474"/>
                </a:cubicBezTo>
                <a:cubicBezTo>
                  <a:pt x="2272003" y="321644"/>
                  <a:pt x="2282338" y="317663"/>
                  <a:pt x="2290439" y="310719"/>
                </a:cubicBezTo>
                <a:cubicBezTo>
                  <a:pt x="2303149" y="299825"/>
                  <a:pt x="2315056" y="287918"/>
                  <a:pt x="2325950" y="275208"/>
                </a:cubicBezTo>
                <a:cubicBezTo>
                  <a:pt x="2355261" y="241011"/>
                  <a:pt x="2330757" y="252728"/>
                  <a:pt x="2370338" y="221942"/>
                </a:cubicBezTo>
                <a:cubicBezTo>
                  <a:pt x="2387182" y="208841"/>
                  <a:pt x="2408515" y="201520"/>
                  <a:pt x="2423604" y="186431"/>
                </a:cubicBezTo>
                <a:cubicBezTo>
                  <a:pt x="2432482" y="177553"/>
                  <a:pt x="2440327" y="167506"/>
                  <a:pt x="2450237" y="159798"/>
                </a:cubicBezTo>
                <a:cubicBezTo>
                  <a:pt x="2467081" y="146697"/>
                  <a:pt x="2488413" y="139376"/>
                  <a:pt x="2503503" y="124287"/>
                </a:cubicBezTo>
                <a:cubicBezTo>
                  <a:pt x="2528804" y="98988"/>
                  <a:pt x="2514295" y="111175"/>
                  <a:pt x="2547892" y="88777"/>
                </a:cubicBezTo>
                <a:cubicBezTo>
                  <a:pt x="2554552" y="78786"/>
                  <a:pt x="2581450" y="30894"/>
                  <a:pt x="2601158" y="17755"/>
                </a:cubicBezTo>
                <a:cubicBezTo>
                  <a:pt x="2612169" y="10414"/>
                  <a:pt x="2624831" y="5918"/>
                  <a:pt x="2636668" y="0"/>
                </a:cubicBezTo>
                <a:cubicBezTo>
                  <a:pt x="2752078" y="2959"/>
                  <a:pt x="2867574" y="3514"/>
                  <a:pt x="2982897" y="8878"/>
                </a:cubicBezTo>
                <a:cubicBezTo>
                  <a:pt x="2995085" y="9445"/>
                  <a:pt x="3007495" y="12298"/>
                  <a:pt x="3018408" y="17755"/>
                </a:cubicBezTo>
                <a:cubicBezTo>
                  <a:pt x="3025894" y="21498"/>
                  <a:pt x="3029352" y="30646"/>
                  <a:pt x="3036163" y="35511"/>
                </a:cubicBezTo>
                <a:cubicBezTo>
                  <a:pt x="3050204" y="45540"/>
                  <a:pt x="3065756" y="53266"/>
                  <a:pt x="3080552" y="62144"/>
                </a:cubicBezTo>
                <a:cubicBezTo>
                  <a:pt x="3091241" y="83523"/>
                  <a:pt x="3117748" y="140206"/>
                  <a:pt x="3133818" y="150920"/>
                </a:cubicBezTo>
                <a:cubicBezTo>
                  <a:pt x="3142696" y="156839"/>
                  <a:pt x="3152906" y="161131"/>
                  <a:pt x="3160451" y="168676"/>
                </a:cubicBezTo>
                <a:cubicBezTo>
                  <a:pt x="3170913" y="179139"/>
                  <a:pt x="3176622" y="193724"/>
                  <a:pt x="3187084" y="204187"/>
                </a:cubicBezTo>
                <a:cubicBezTo>
                  <a:pt x="3202244" y="219348"/>
                  <a:pt x="3264252" y="257624"/>
                  <a:pt x="3275860" y="266330"/>
                </a:cubicBezTo>
                <a:cubicBezTo>
                  <a:pt x="3282556" y="271352"/>
                  <a:pt x="3285923" y="280789"/>
                  <a:pt x="3293616" y="284086"/>
                </a:cubicBezTo>
                <a:cubicBezTo>
                  <a:pt x="3307485" y="290030"/>
                  <a:pt x="3323208" y="290004"/>
                  <a:pt x="3338004" y="292963"/>
                </a:cubicBezTo>
                <a:cubicBezTo>
                  <a:pt x="3388785" y="323431"/>
                  <a:pt x="3373089" y="317217"/>
                  <a:pt x="3426781" y="337352"/>
                </a:cubicBezTo>
                <a:cubicBezTo>
                  <a:pt x="3435543" y="340638"/>
                  <a:pt x="3444238" y="344394"/>
                  <a:pt x="3453414" y="346229"/>
                </a:cubicBezTo>
                <a:cubicBezTo>
                  <a:pt x="3473933" y="350333"/>
                  <a:pt x="3494971" y="351364"/>
                  <a:pt x="3515558" y="355107"/>
                </a:cubicBezTo>
                <a:cubicBezTo>
                  <a:pt x="3527562" y="357290"/>
                  <a:pt x="3539644" y="359701"/>
                  <a:pt x="3551068" y="363985"/>
                </a:cubicBezTo>
                <a:cubicBezTo>
                  <a:pt x="3563459" y="368632"/>
                  <a:pt x="3573572" y="379301"/>
                  <a:pt x="3586579" y="381740"/>
                </a:cubicBezTo>
                <a:cubicBezTo>
                  <a:pt x="3621602" y="388307"/>
                  <a:pt x="3657600" y="387659"/>
                  <a:pt x="3693111" y="390618"/>
                </a:cubicBezTo>
                <a:cubicBezTo>
                  <a:pt x="3701989" y="396536"/>
                  <a:pt x="3711062" y="402171"/>
                  <a:pt x="3719744" y="408373"/>
                </a:cubicBezTo>
                <a:cubicBezTo>
                  <a:pt x="3731784" y="416973"/>
                  <a:pt x="3742021" y="428389"/>
                  <a:pt x="3755255" y="435006"/>
                </a:cubicBezTo>
                <a:cubicBezTo>
                  <a:pt x="3771995" y="443376"/>
                  <a:pt x="3808521" y="452761"/>
                  <a:pt x="3808521" y="452761"/>
                </a:cubicBezTo>
                <a:cubicBezTo>
                  <a:pt x="3859526" y="503767"/>
                  <a:pt x="3846292" y="477299"/>
                  <a:pt x="3861787" y="523783"/>
                </a:cubicBezTo>
                <a:cubicBezTo>
                  <a:pt x="3864746" y="692459"/>
                  <a:pt x="3865044" y="861202"/>
                  <a:pt x="3870664" y="1029810"/>
                </a:cubicBezTo>
                <a:cubicBezTo>
                  <a:pt x="3870976" y="1039163"/>
                  <a:pt x="3877707" y="1047267"/>
                  <a:pt x="3879542" y="1056443"/>
                </a:cubicBezTo>
                <a:cubicBezTo>
                  <a:pt x="3883646" y="1076962"/>
                  <a:pt x="3884980" y="1097947"/>
                  <a:pt x="3888420" y="1118587"/>
                </a:cubicBezTo>
                <a:cubicBezTo>
                  <a:pt x="3899250" y="1183569"/>
                  <a:pt x="3892452" y="1141580"/>
                  <a:pt x="3906175" y="1189608"/>
                </a:cubicBezTo>
                <a:cubicBezTo>
                  <a:pt x="3909527" y="1201340"/>
                  <a:pt x="3911547" y="1213432"/>
                  <a:pt x="3915053" y="1225119"/>
                </a:cubicBezTo>
                <a:cubicBezTo>
                  <a:pt x="3920431" y="1243045"/>
                  <a:pt x="3932808" y="1278385"/>
                  <a:pt x="3932808" y="1278385"/>
                </a:cubicBezTo>
                <a:cubicBezTo>
                  <a:pt x="3935767" y="1305018"/>
                  <a:pt x="3935187" y="1332287"/>
                  <a:pt x="3941686" y="1358284"/>
                </a:cubicBezTo>
                <a:cubicBezTo>
                  <a:pt x="3944274" y="1368635"/>
                  <a:pt x="3957475" y="1374430"/>
                  <a:pt x="3959441" y="1384917"/>
                </a:cubicBezTo>
                <a:cubicBezTo>
                  <a:pt x="3966551" y="1422839"/>
                  <a:pt x="3965360" y="1461856"/>
                  <a:pt x="3968319" y="1500326"/>
                </a:cubicBezTo>
                <a:cubicBezTo>
                  <a:pt x="3967531" y="1531843"/>
                  <a:pt x="4057208" y="1819874"/>
                  <a:pt x="3932808" y="1873188"/>
                </a:cubicBezTo>
                <a:cubicBezTo>
                  <a:pt x="3921593" y="1877994"/>
                  <a:pt x="3909134" y="1879107"/>
                  <a:pt x="3897297" y="1882066"/>
                </a:cubicBezTo>
                <a:cubicBezTo>
                  <a:pt x="3888419" y="1887984"/>
                  <a:pt x="3878995" y="1893156"/>
                  <a:pt x="3870664" y="1899821"/>
                </a:cubicBezTo>
                <a:cubicBezTo>
                  <a:pt x="3864128" y="1905050"/>
                  <a:pt x="3860086" y="1913271"/>
                  <a:pt x="3852909" y="1917577"/>
                </a:cubicBezTo>
                <a:cubicBezTo>
                  <a:pt x="3839263" y="1925765"/>
                  <a:pt x="3791429" y="1933424"/>
                  <a:pt x="3781888" y="1935332"/>
                </a:cubicBezTo>
                <a:cubicBezTo>
                  <a:pt x="3750515" y="1966703"/>
                  <a:pt x="3773435" y="1937695"/>
                  <a:pt x="3755255" y="1988598"/>
                </a:cubicBezTo>
                <a:cubicBezTo>
                  <a:pt x="3744535" y="2018613"/>
                  <a:pt x="3729823" y="2047139"/>
                  <a:pt x="3719744" y="2077375"/>
                </a:cubicBezTo>
                <a:cubicBezTo>
                  <a:pt x="3716785" y="2086253"/>
                  <a:pt x="3715051" y="2095638"/>
                  <a:pt x="3710866" y="2104008"/>
                </a:cubicBezTo>
                <a:cubicBezTo>
                  <a:pt x="3698506" y="2128729"/>
                  <a:pt x="3686113" y="2137639"/>
                  <a:pt x="3666478" y="2157274"/>
                </a:cubicBezTo>
                <a:cubicBezTo>
                  <a:pt x="3663519" y="2169111"/>
                  <a:pt x="3662406" y="2181570"/>
                  <a:pt x="3657600" y="2192785"/>
                </a:cubicBezTo>
                <a:cubicBezTo>
                  <a:pt x="3650272" y="2209883"/>
                  <a:pt x="3626925" y="2235385"/>
                  <a:pt x="3613212" y="2246051"/>
                </a:cubicBezTo>
                <a:cubicBezTo>
                  <a:pt x="3596368" y="2259152"/>
                  <a:pt x="3559946" y="2281561"/>
                  <a:pt x="3559946" y="2281561"/>
                </a:cubicBezTo>
                <a:cubicBezTo>
                  <a:pt x="3534796" y="2357008"/>
                  <a:pt x="3569871" y="2265018"/>
                  <a:pt x="3533313" y="2325950"/>
                </a:cubicBezTo>
                <a:cubicBezTo>
                  <a:pt x="3528498" y="2333974"/>
                  <a:pt x="3530281" y="2345276"/>
                  <a:pt x="3524435" y="2352583"/>
                </a:cubicBezTo>
                <a:cubicBezTo>
                  <a:pt x="3517770" y="2360914"/>
                  <a:pt x="3505777" y="2363250"/>
                  <a:pt x="3497802" y="2370338"/>
                </a:cubicBezTo>
                <a:cubicBezTo>
                  <a:pt x="3479035" y="2387020"/>
                  <a:pt x="3462291" y="2405849"/>
                  <a:pt x="3444536" y="2423604"/>
                </a:cubicBezTo>
                <a:lnTo>
                  <a:pt x="3444536" y="2423604"/>
                </a:lnTo>
                <a:cubicBezTo>
                  <a:pt x="3432699" y="2441359"/>
                  <a:pt x="3424115" y="2461781"/>
                  <a:pt x="3409026" y="2476870"/>
                </a:cubicBezTo>
                <a:cubicBezTo>
                  <a:pt x="3392510" y="2493386"/>
                  <a:pt x="3384715" y="2498858"/>
                  <a:pt x="3373515" y="2521258"/>
                </a:cubicBezTo>
                <a:cubicBezTo>
                  <a:pt x="3369330" y="2529628"/>
                  <a:pt x="3369452" y="2539867"/>
                  <a:pt x="3364637" y="2547891"/>
                </a:cubicBezTo>
                <a:cubicBezTo>
                  <a:pt x="3360331" y="2555068"/>
                  <a:pt x="3351904" y="2558951"/>
                  <a:pt x="3346882" y="2565647"/>
                </a:cubicBezTo>
                <a:cubicBezTo>
                  <a:pt x="3283173" y="2650593"/>
                  <a:pt x="3338953" y="2591331"/>
                  <a:pt x="3284738" y="2645546"/>
                </a:cubicBezTo>
                <a:cubicBezTo>
                  <a:pt x="3281779" y="2654424"/>
                  <a:pt x="3280405" y="2663999"/>
                  <a:pt x="3275860" y="2672179"/>
                </a:cubicBezTo>
                <a:cubicBezTo>
                  <a:pt x="3275846" y="2672204"/>
                  <a:pt x="3231480" y="2738750"/>
                  <a:pt x="3222594" y="2752078"/>
                </a:cubicBezTo>
                <a:cubicBezTo>
                  <a:pt x="3216676" y="2760956"/>
                  <a:pt x="3208213" y="2768589"/>
                  <a:pt x="3204839" y="2778711"/>
                </a:cubicBezTo>
                <a:cubicBezTo>
                  <a:pt x="3182524" y="2845654"/>
                  <a:pt x="3212625" y="2763138"/>
                  <a:pt x="3178206" y="2831977"/>
                </a:cubicBezTo>
                <a:cubicBezTo>
                  <a:pt x="3174021" y="2840347"/>
                  <a:pt x="3173014" y="2850009"/>
                  <a:pt x="3169328" y="2858610"/>
                </a:cubicBezTo>
                <a:cubicBezTo>
                  <a:pt x="3164841" y="2869079"/>
                  <a:pt x="3150171" y="2905335"/>
                  <a:pt x="3133818" y="2911876"/>
                </a:cubicBezTo>
                <a:cubicBezTo>
                  <a:pt x="3111161" y="2920939"/>
                  <a:pt x="3085946" y="2921914"/>
                  <a:pt x="3062796" y="2929631"/>
                </a:cubicBezTo>
                <a:lnTo>
                  <a:pt x="3036163" y="2938509"/>
                </a:lnTo>
                <a:cubicBezTo>
                  <a:pt x="2994735" y="3000653"/>
                  <a:pt x="3018408" y="2979938"/>
                  <a:pt x="2974020" y="3009530"/>
                </a:cubicBezTo>
                <a:cubicBezTo>
                  <a:pt x="2968101" y="3018408"/>
                  <a:pt x="2963095" y="3027966"/>
                  <a:pt x="2956264" y="3036163"/>
                </a:cubicBezTo>
                <a:cubicBezTo>
                  <a:pt x="2948226" y="3045808"/>
                  <a:pt x="2936595" y="3052350"/>
                  <a:pt x="2929631" y="3062796"/>
                </a:cubicBezTo>
                <a:cubicBezTo>
                  <a:pt x="2924440" y="3070582"/>
                  <a:pt x="2925569" y="3081405"/>
                  <a:pt x="2920754" y="3089429"/>
                </a:cubicBezTo>
                <a:cubicBezTo>
                  <a:pt x="2916448" y="3096606"/>
                  <a:pt x="2907304" y="3100008"/>
                  <a:pt x="2902998" y="3107185"/>
                </a:cubicBezTo>
                <a:cubicBezTo>
                  <a:pt x="2889380" y="3129881"/>
                  <a:pt x="2886204" y="3159490"/>
                  <a:pt x="2867488" y="3178206"/>
                </a:cubicBezTo>
                <a:lnTo>
                  <a:pt x="2831977" y="3213717"/>
                </a:lnTo>
                <a:cubicBezTo>
                  <a:pt x="2816375" y="3260522"/>
                  <a:pt x="2833411" y="3222649"/>
                  <a:pt x="2796466" y="3266983"/>
                </a:cubicBezTo>
                <a:cubicBezTo>
                  <a:pt x="2726621" y="3350797"/>
                  <a:pt x="2823219" y="3240171"/>
                  <a:pt x="2769833" y="3320249"/>
                </a:cubicBezTo>
                <a:cubicBezTo>
                  <a:pt x="2762869" y="3330695"/>
                  <a:pt x="2752078" y="3338004"/>
                  <a:pt x="2743200" y="3346882"/>
                </a:cubicBezTo>
                <a:cubicBezTo>
                  <a:pt x="2722382" y="3409341"/>
                  <a:pt x="2749477" y="3332235"/>
                  <a:pt x="2716567" y="3409025"/>
                </a:cubicBezTo>
                <a:cubicBezTo>
                  <a:pt x="2712881" y="3417626"/>
                  <a:pt x="2712505" y="3427634"/>
                  <a:pt x="2707690" y="3435658"/>
                </a:cubicBezTo>
                <a:cubicBezTo>
                  <a:pt x="2701938" y="3445244"/>
                  <a:pt x="2671980" y="3468802"/>
                  <a:pt x="2663301" y="3471169"/>
                </a:cubicBezTo>
                <a:cubicBezTo>
                  <a:pt x="2640284" y="3477446"/>
                  <a:pt x="2615954" y="3477088"/>
                  <a:pt x="2592280" y="3480047"/>
                </a:cubicBezTo>
                <a:cubicBezTo>
                  <a:pt x="2583402" y="3483006"/>
                  <a:pt x="2573671" y="3484109"/>
                  <a:pt x="2565647" y="3488924"/>
                </a:cubicBezTo>
                <a:cubicBezTo>
                  <a:pt x="2558470" y="3493230"/>
                  <a:pt x="2555378" y="3502937"/>
                  <a:pt x="2547892" y="3506680"/>
                </a:cubicBezTo>
                <a:cubicBezTo>
                  <a:pt x="2536979" y="3512137"/>
                  <a:pt x="2524218" y="3512598"/>
                  <a:pt x="2512381" y="3515557"/>
                </a:cubicBezTo>
                <a:cubicBezTo>
                  <a:pt x="2506463" y="3521476"/>
                  <a:pt x="2501162" y="3528084"/>
                  <a:pt x="2494626" y="3533313"/>
                </a:cubicBezTo>
                <a:cubicBezTo>
                  <a:pt x="2486295" y="3539978"/>
                  <a:pt x="2475538" y="3543524"/>
                  <a:pt x="2467993" y="3551068"/>
                </a:cubicBezTo>
                <a:cubicBezTo>
                  <a:pt x="2398159" y="3620901"/>
                  <a:pt x="2510866" y="3531616"/>
                  <a:pt x="2423604" y="3604334"/>
                </a:cubicBezTo>
                <a:cubicBezTo>
                  <a:pt x="2415407" y="3611164"/>
                  <a:pt x="2405302" y="3615424"/>
                  <a:pt x="2396971" y="3622089"/>
                </a:cubicBezTo>
                <a:cubicBezTo>
                  <a:pt x="2378902" y="3636544"/>
                  <a:pt x="2374642" y="3646706"/>
                  <a:pt x="2361460" y="3666478"/>
                </a:cubicBezTo>
                <a:cubicBezTo>
                  <a:pt x="2337788" y="3737498"/>
                  <a:pt x="2373296" y="3654642"/>
                  <a:pt x="2325950" y="3701988"/>
                </a:cubicBezTo>
                <a:cubicBezTo>
                  <a:pt x="2310861" y="3717077"/>
                  <a:pt x="2305528" y="3740165"/>
                  <a:pt x="2290439" y="3755254"/>
                </a:cubicBezTo>
                <a:cubicBezTo>
                  <a:pt x="2247383" y="3798310"/>
                  <a:pt x="2268857" y="3781479"/>
                  <a:pt x="2228295" y="3808520"/>
                </a:cubicBezTo>
                <a:cubicBezTo>
                  <a:pt x="2219417" y="3805561"/>
                  <a:pt x="2210963" y="3798610"/>
                  <a:pt x="2201662" y="3799643"/>
                </a:cubicBezTo>
                <a:cubicBezTo>
                  <a:pt x="2183061" y="3801710"/>
                  <a:pt x="2166553" y="3812859"/>
                  <a:pt x="2148396" y="3817398"/>
                </a:cubicBezTo>
                <a:cubicBezTo>
                  <a:pt x="2136559" y="3820357"/>
                  <a:pt x="2124572" y="3822770"/>
                  <a:pt x="2112886" y="3826276"/>
                </a:cubicBezTo>
                <a:cubicBezTo>
                  <a:pt x="2094960" y="3831654"/>
                  <a:pt x="2078243" y="3842169"/>
                  <a:pt x="2059620" y="3844031"/>
                </a:cubicBezTo>
                <a:lnTo>
                  <a:pt x="1970843" y="3852909"/>
                </a:lnTo>
                <a:cubicBezTo>
                  <a:pt x="1961965" y="3855868"/>
                  <a:pt x="1953208" y="3859216"/>
                  <a:pt x="1944210" y="3861787"/>
                </a:cubicBezTo>
                <a:cubicBezTo>
                  <a:pt x="1932478" y="3865139"/>
                  <a:pt x="1919612" y="3865207"/>
                  <a:pt x="1908699" y="3870664"/>
                </a:cubicBezTo>
                <a:cubicBezTo>
                  <a:pt x="1901213" y="3874407"/>
                  <a:pt x="1898885" y="3885773"/>
                  <a:pt x="1890944" y="3888420"/>
                </a:cubicBezTo>
                <a:cubicBezTo>
                  <a:pt x="1871093" y="3895037"/>
                  <a:pt x="1849515" y="3894338"/>
                  <a:pt x="1828800" y="3897297"/>
                </a:cubicBezTo>
                <a:cubicBezTo>
                  <a:pt x="1811045" y="3894338"/>
                  <a:pt x="1792610" y="3894112"/>
                  <a:pt x="1775534" y="3888420"/>
                </a:cubicBezTo>
                <a:cubicBezTo>
                  <a:pt x="1754228" y="3881318"/>
                  <a:pt x="1740615" y="3862970"/>
                  <a:pt x="1731146" y="3844031"/>
                </a:cubicBezTo>
                <a:cubicBezTo>
                  <a:pt x="1726961" y="3835661"/>
                  <a:pt x="1725227" y="3826276"/>
                  <a:pt x="1722268" y="3817398"/>
                </a:cubicBezTo>
                <a:cubicBezTo>
                  <a:pt x="1721418" y="3796984"/>
                  <a:pt x="1750145" y="3599244"/>
                  <a:pt x="1677880" y="3551068"/>
                </a:cubicBezTo>
                <a:lnTo>
                  <a:pt x="1651247" y="3533313"/>
                </a:lnTo>
                <a:cubicBezTo>
                  <a:pt x="1645329" y="3515558"/>
                  <a:pt x="1643874" y="3495619"/>
                  <a:pt x="1633492" y="3480047"/>
                </a:cubicBezTo>
                <a:cubicBezTo>
                  <a:pt x="1627573" y="3471169"/>
                  <a:pt x="1622401" y="3461746"/>
                  <a:pt x="1615736" y="3453414"/>
                </a:cubicBezTo>
                <a:cubicBezTo>
                  <a:pt x="1593718" y="3425892"/>
                  <a:pt x="1598441" y="3445454"/>
                  <a:pt x="1580226" y="3409025"/>
                </a:cubicBezTo>
                <a:cubicBezTo>
                  <a:pt x="1576041" y="3400655"/>
                  <a:pt x="1575893" y="3390572"/>
                  <a:pt x="1571348" y="3382392"/>
                </a:cubicBezTo>
                <a:cubicBezTo>
                  <a:pt x="1560985" y="3363738"/>
                  <a:pt x="1542585" y="3349370"/>
                  <a:pt x="1535837" y="3329126"/>
                </a:cubicBezTo>
                <a:cubicBezTo>
                  <a:pt x="1532878" y="3320248"/>
                  <a:pt x="1531504" y="3310673"/>
                  <a:pt x="1526959" y="3302493"/>
                </a:cubicBezTo>
                <a:cubicBezTo>
                  <a:pt x="1526945" y="3302468"/>
                  <a:pt x="1482579" y="3235922"/>
                  <a:pt x="1473693" y="3222594"/>
                </a:cubicBezTo>
                <a:cubicBezTo>
                  <a:pt x="1467775" y="3213716"/>
                  <a:pt x="1459312" y="3206083"/>
                  <a:pt x="1455938" y="3195961"/>
                </a:cubicBezTo>
                <a:cubicBezTo>
                  <a:pt x="1452979" y="3187083"/>
                  <a:pt x="1449631" y="3178326"/>
                  <a:pt x="1447060" y="3169328"/>
                </a:cubicBezTo>
                <a:cubicBezTo>
                  <a:pt x="1443708" y="3157597"/>
                  <a:pt x="1444951" y="3143970"/>
                  <a:pt x="1438183" y="3133818"/>
                </a:cubicBezTo>
                <a:cubicBezTo>
                  <a:pt x="1426576" y="3116407"/>
                  <a:pt x="1405401" y="3106840"/>
                  <a:pt x="1393794" y="3089429"/>
                </a:cubicBezTo>
                <a:lnTo>
                  <a:pt x="1376039" y="3062796"/>
                </a:lnTo>
                <a:cubicBezTo>
                  <a:pt x="1373080" y="2971060"/>
                  <a:pt x="1372115" y="2879238"/>
                  <a:pt x="1367161" y="2787588"/>
                </a:cubicBezTo>
                <a:cubicBezTo>
                  <a:pt x="1366189" y="2769614"/>
                  <a:pt x="1363976" y="2751398"/>
                  <a:pt x="1358284" y="2734322"/>
                </a:cubicBezTo>
                <a:cubicBezTo>
                  <a:pt x="1353155" y="2718935"/>
                  <a:pt x="1325020" y="2689708"/>
                  <a:pt x="1313895" y="2681056"/>
                </a:cubicBezTo>
                <a:cubicBezTo>
                  <a:pt x="1297051" y="2667955"/>
                  <a:pt x="1275718" y="2660635"/>
                  <a:pt x="1260629" y="2645546"/>
                </a:cubicBezTo>
                <a:lnTo>
                  <a:pt x="1216241" y="2601157"/>
                </a:lnTo>
                <a:cubicBezTo>
                  <a:pt x="1207363" y="2592279"/>
                  <a:pt x="1200054" y="2581488"/>
                  <a:pt x="1189608" y="2574524"/>
                </a:cubicBezTo>
                <a:cubicBezTo>
                  <a:pt x="1180730" y="2568606"/>
                  <a:pt x="1171172" y="2563599"/>
                  <a:pt x="1162975" y="2556769"/>
                </a:cubicBezTo>
                <a:cubicBezTo>
                  <a:pt x="1153330" y="2548732"/>
                  <a:pt x="1146252" y="2537844"/>
                  <a:pt x="1136342" y="2530136"/>
                </a:cubicBezTo>
                <a:cubicBezTo>
                  <a:pt x="1119498" y="2517035"/>
                  <a:pt x="1098165" y="2509714"/>
                  <a:pt x="1083076" y="2494625"/>
                </a:cubicBezTo>
                <a:cubicBezTo>
                  <a:pt x="1048898" y="2460447"/>
                  <a:pt x="1066889" y="2474956"/>
                  <a:pt x="1029810" y="2450237"/>
                </a:cubicBezTo>
                <a:cubicBezTo>
                  <a:pt x="1023892" y="2438400"/>
                  <a:pt x="1019396" y="2425737"/>
                  <a:pt x="1012055" y="2414726"/>
                </a:cubicBezTo>
                <a:cubicBezTo>
                  <a:pt x="1007412" y="2407762"/>
                  <a:pt x="998605" y="2404148"/>
                  <a:pt x="994299" y="2396971"/>
                </a:cubicBezTo>
                <a:cubicBezTo>
                  <a:pt x="965711" y="2349325"/>
                  <a:pt x="1011836" y="2387947"/>
                  <a:pt x="958789" y="2352583"/>
                </a:cubicBezTo>
                <a:cubicBezTo>
                  <a:pt x="955830" y="2343705"/>
                  <a:pt x="954726" y="2333974"/>
                  <a:pt x="949911" y="2325950"/>
                </a:cubicBezTo>
                <a:cubicBezTo>
                  <a:pt x="945605" y="2318773"/>
                  <a:pt x="937385" y="2314730"/>
                  <a:pt x="932156" y="2308194"/>
                </a:cubicBezTo>
                <a:cubicBezTo>
                  <a:pt x="925491" y="2299862"/>
                  <a:pt x="920319" y="2290439"/>
                  <a:pt x="914400" y="2281561"/>
                </a:cubicBezTo>
                <a:cubicBezTo>
                  <a:pt x="911441" y="2272683"/>
                  <a:pt x="907793" y="2264006"/>
                  <a:pt x="905523" y="2254928"/>
                </a:cubicBezTo>
                <a:cubicBezTo>
                  <a:pt x="901863" y="2240289"/>
                  <a:pt x="901943" y="2224668"/>
                  <a:pt x="896645" y="2210540"/>
                </a:cubicBezTo>
                <a:cubicBezTo>
                  <a:pt x="892899" y="2200550"/>
                  <a:pt x="883662" y="2193450"/>
                  <a:pt x="878890" y="2183907"/>
                </a:cubicBezTo>
                <a:cubicBezTo>
                  <a:pt x="874705" y="2175537"/>
                  <a:pt x="874197" y="2165644"/>
                  <a:pt x="870012" y="2157274"/>
                </a:cubicBezTo>
                <a:cubicBezTo>
                  <a:pt x="863521" y="2144291"/>
                  <a:pt x="831657" y="2103174"/>
                  <a:pt x="825624" y="2095130"/>
                </a:cubicBezTo>
                <a:cubicBezTo>
                  <a:pt x="822665" y="2086252"/>
                  <a:pt x="821389" y="2076622"/>
                  <a:pt x="816746" y="2068497"/>
                </a:cubicBezTo>
                <a:cubicBezTo>
                  <a:pt x="802679" y="2043880"/>
                  <a:pt x="790626" y="2033500"/>
                  <a:pt x="772358" y="2015231"/>
                </a:cubicBezTo>
                <a:cubicBezTo>
                  <a:pt x="741920" y="1923919"/>
                  <a:pt x="790959" y="2047359"/>
                  <a:pt x="736847" y="1979720"/>
                </a:cubicBezTo>
                <a:cubicBezTo>
                  <a:pt x="729225" y="1970193"/>
                  <a:pt x="732775" y="1955424"/>
                  <a:pt x="727969" y="1944210"/>
                </a:cubicBezTo>
                <a:cubicBezTo>
                  <a:pt x="711502" y="1905787"/>
                  <a:pt x="701170" y="1921767"/>
                  <a:pt x="674703" y="1882066"/>
                </a:cubicBezTo>
                <a:cubicBezTo>
                  <a:pt x="631439" y="1817168"/>
                  <a:pt x="684255" y="1898780"/>
                  <a:pt x="639193" y="1819922"/>
                </a:cubicBezTo>
                <a:cubicBezTo>
                  <a:pt x="633899" y="1810658"/>
                  <a:pt x="626731" y="1802553"/>
                  <a:pt x="621437" y="1793289"/>
                </a:cubicBezTo>
                <a:cubicBezTo>
                  <a:pt x="576382" y="1714445"/>
                  <a:pt x="629186" y="1796034"/>
                  <a:pt x="585926" y="1731146"/>
                </a:cubicBezTo>
                <a:cubicBezTo>
                  <a:pt x="581491" y="1713406"/>
                  <a:pt x="569423" y="1667519"/>
                  <a:pt x="568171" y="1651247"/>
                </a:cubicBezTo>
                <a:cubicBezTo>
                  <a:pt x="563399" y="1589216"/>
                  <a:pt x="564460" y="1526815"/>
                  <a:pt x="559293" y="1464816"/>
                </a:cubicBezTo>
                <a:cubicBezTo>
                  <a:pt x="556318" y="1429114"/>
                  <a:pt x="526761" y="1420484"/>
                  <a:pt x="514905" y="1384917"/>
                </a:cubicBezTo>
                <a:cubicBezTo>
                  <a:pt x="511946" y="1376039"/>
                  <a:pt x="510572" y="1366464"/>
                  <a:pt x="506027" y="1358284"/>
                </a:cubicBezTo>
                <a:cubicBezTo>
                  <a:pt x="495664" y="1339630"/>
                  <a:pt x="477265" y="1325262"/>
                  <a:pt x="470517" y="1305018"/>
                </a:cubicBezTo>
                <a:lnTo>
                  <a:pt x="452761" y="1251752"/>
                </a:lnTo>
                <a:cubicBezTo>
                  <a:pt x="449802" y="1242874"/>
                  <a:pt x="446154" y="1234197"/>
                  <a:pt x="443884" y="1225119"/>
                </a:cubicBezTo>
                <a:cubicBezTo>
                  <a:pt x="440925" y="1213282"/>
                  <a:pt x="439812" y="1200823"/>
                  <a:pt x="435006" y="1189608"/>
                </a:cubicBezTo>
                <a:cubicBezTo>
                  <a:pt x="426606" y="1170008"/>
                  <a:pt x="413815" y="1159539"/>
                  <a:pt x="399495" y="1145220"/>
                </a:cubicBezTo>
                <a:cubicBezTo>
                  <a:pt x="396536" y="1133383"/>
                  <a:pt x="396075" y="1120622"/>
                  <a:pt x="390618" y="1109709"/>
                </a:cubicBezTo>
                <a:cubicBezTo>
                  <a:pt x="381075" y="1090622"/>
                  <a:pt x="366944" y="1074198"/>
                  <a:pt x="355107" y="1056443"/>
                </a:cubicBezTo>
                <a:cubicBezTo>
                  <a:pt x="349189" y="1047565"/>
                  <a:pt x="340726" y="1039932"/>
                  <a:pt x="337352" y="1029810"/>
                </a:cubicBezTo>
                <a:cubicBezTo>
                  <a:pt x="325827" y="995237"/>
                  <a:pt x="335091" y="1009794"/>
                  <a:pt x="310719" y="985421"/>
                </a:cubicBezTo>
                <a:cubicBezTo>
                  <a:pt x="307760" y="976543"/>
                  <a:pt x="306386" y="966968"/>
                  <a:pt x="301841" y="958788"/>
                </a:cubicBezTo>
                <a:cubicBezTo>
                  <a:pt x="291478" y="940134"/>
                  <a:pt x="266330" y="905522"/>
                  <a:pt x="266330" y="905522"/>
                </a:cubicBezTo>
                <a:cubicBezTo>
                  <a:pt x="241183" y="830076"/>
                  <a:pt x="276255" y="922064"/>
                  <a:pt x="239697" y="861134"/>
                </a:cubicBezTo>
                <a:cubicBezTo>
                  <a:pt x="234882" y="853110"/>
                  <a:pt x="236259" y="842116"/>
                  <a:pt x="230820" y="834501"/>
                </a:cubicBezTo>
                <a:cubicBezTo>
                  <a:pt x="221090" y="820879"/>
                  <a:pt x="204595" y="812919"/>
                  <a:pt x="195309" y="798990"/>
                </a:cubicBezTo>
                <a:cubicBezTo>
                  <a:pt x="189391" y="790112"/>
                  <a:pt x="181887" y="782107"/>
                  <a:pt x="177554" y="772357"/>
                </a:cubicBezTo>
                <a:cubicBezTo>
                  <a:pt x="169953" y="755254"/>
                  <a:pt x="159798" y="719091"/>
                  <a:pt x="159798" y="719091"/>
                </a:cubicBezTo>
                <a:cubicBezTo>
                  <a:pt x="181224" y="686953"/>
                  <a:pt x="0" y="676182"/>
                  <a:pt x="159798" y="665825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 rot="20137424">
            <a:off x="4521835" y="1355796"/>
            <a:ext cx="422936" cy="5590595"/>
          </a:xfrm>
          <a:prstGeom prst="rect">
            <a:avLst/>
          </a:prstGeom>
          <a:solidFill>
            <a:srgbClr val="7030A0"/>
          </a:solidFill>
          <a:ln w="381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cs typeface="Arial" pitchFamily="34" charset="0"/>
              </a:rPr>
              <a:t>MOI STURE FRONT</a:t>
            </a: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6259513" y="3373438"/>
            <a:ext cx="3890962" cy="4256087"/>
            <a:chOff x="3552" y="1920"/>
            <a:chExt cx="2208" cy="2423"/>
          </a:xfrm>
        </p:grpSpPr>
        <p:cxnSp>
          <p:nvCxnSpPr>
            <p:cNvPr id="13" name="Straight Arrow Connector 12"/>
            <p:cNvCxnSpPr/>
            <p:nvPr/>
          </p:nvCxnSpPr>
          <p:spPr>
            <a:xfrm rot="5400000">
              <a:off x="3504" y="1968"/>
              <a:ext cx="2304" cy="2208"/>
            </a:xfrm>
            <a:prstGeom prst="straightConnector1">
              <a:avLst/>
            </a:prstGeom>
            <a:ln w="6985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00" name="TextBox 49"/>
            <p:cNvSpPr txBox="1">
              <a:spLocks noChangeArrowheads="1"/>
            </p:cNvSpPr>
            <p:nvPr/>
          </p:nvSpPr>
          <p:spPr bwMode="auto">
            <a:xfrm rot="-2797043">
              <a:off x="3414" y="3494"/>
              <a:ext cx="148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Warm Mozambique</a:t>
              </a: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930275" y="3121025"/>
            <a:ext cx="1776413" cy="4300538"/>
            <a:chOff x="528" y="1776"/>
            <a:chExt cx="1008" cy="2448"/>
          </a:xfrm>
        </p:grpSpPr>
        <p:cxnSp>
          <p:nvCxnSpPr>
            <p:cNvPr id="15" name="Straight Arrow Connector 14"/>
            <p:cNvCxnSpPr/>
            <p:nvPr/>
          </p:nvCxnSpPr>
          <p:spPr>
            <a:xfrm rot="16200000" flipV="1">
              <a:off x="-192" y="2496"/>
              <a:ext cx="2448" cy="1008"/>
            </a:xfrm>
            <a:prstGeom prst="straightConnector1">
              <a:avLst/>
            </a:prstGeom>
            <a:ln w="69850">
              <a:solidFill>
                <a:srgbClr val="00B0F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98" name="TextBox 50"/>
            <p:cNvSpPr txBox="1">
              <a:spLocks noChangeArrowheads="1"/>
            </p:cNvSpPr>
            <p:nvPr/>
          </p:nvSpPr>
          <p:spPr bwMode="auto">
            <a:xfrm rot="4091326">
              <a:off x="331" y="2684"/>
              <a:ext cx="124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Cold Benguela</a:t>
              </a:r>
            </a:p>
          </p:txBody>
        </p:sp>
      </p:grpSp>
      <p:sp>
        <p:nvSpPr>
          <p:cNvPr id="28716" name="TextBox 51"/>
          <p:cNvSpPr txBox="1">
            <a:spLocks noChangeArrowheads="1"/>
          </p:cNvSpPr>
          <p:nvPr/>
        </p:nvSpPr>
        <p:spPr bwMode="auto">
          <a:xfrm>
            <a:off x="7021513" y="3457575"/>
            <a:ext cx="1182687" cy="11239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370" tIns="50685" rIns="101370" bIns="5068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chemeClr val="bg1"/>
                </a:solidFill>
              </a:rPr>
              <a:t>WARM MOIST AIR</a:t>
            </a:r>
          </a:p>
        </p:txBody>
      </p:sp>
      <p:sp>
        <p:nvSpPr>
          <p:cNvPr id="28717" name="TextBox 52"/>
          <p:cNvSpPr txBox="1">
            <a:spLocks noChangeArrowheads="1"/>
          </p:cNvSpPr>
          <p:nvPr/>
        </p:nvSpPr>
        <p:spPr bwMode="auto">
          <a:xfrm>
            <a:off x="3468688" y="5143500"/>
            <a:ext cx="1184275" cy="112553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370" tIns="50685" rIns="101370" bIns="5068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chemeClr val="bg1"/>
                </a:solidFill>
              </a:rPr>
              <a:t>COLD DRY AIR</a:t>
            </a:r>
          </a:p>
        </p:txBody>
      </p: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4737100" y="3121025"/>
            <a:ext cx="2371725" cy="3017838"/>
            <a:chOff x="2744" y="1167"/>
            <a:chExt cx="1346" cy="1718"/>
          </a:xfrm>
        </p:grpSpPr>
        <p:pic>
          <p:nvPicPr>
            <p:cNvPr id="31790" name="Picture 63" descr="j025444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1253"/>
              <a:ext cx="45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1" name="Picture 64" descr="j025444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1839"/>
              <a:ext cx="499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2" name="Picture 65" descr="j025444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2205"/>
              <a:ext cx="439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3" name="Picture 66" descr="j025444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2568"/>
              <a:ext cx="408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4" name="Picture 67" descr="j025444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2205"/>
              <a:ext cx="348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5" name="Picture 68" descr="j025444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2" y="1743"/>
              <a:ext cx="439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6" name="Picture 63" descr="j025444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1167"/>
              <a:ext cx="45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2" name="Rectangle 61"/>
          <p:cNvSpPr/>
          <p:nvPr/>
        </p:nvSpPr>
        <p:spPr>
          <a:xfrm>
            <a:off x="0" y="84138"/>
            <a:ext cx="4060825" cy="7588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Arial Black" pitchFamily="34" charset="0"/>
              </a:rPr>
              <a:t>LINE THUNDERSTORMS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8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2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8716" grpId="0" animBg="1"/>
      <p:bldP spid="287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>
                <a:solidFill>
                  <a:srgbClr val="FF0000"/>
                </a:solidFill>
              </a:rPr>
              <a:t>Moisture front / Line thunderstorm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125" y="1344613"/>
            <a:ext cx="4484688" cy="354012"/>
          </a:xfrm>
        </p:spPr>
        <p:txBody>
          <a:bodyPr/>
          <a:lstStyle/>
          <a:p>
            <a:r>
              <a:rPr lang="en-ZA" altLang="en-US">
                <a:solidFill>
                  <a:srgbClr val="FFC000"/>
                </a:solidFill>
              </a:rPr>
              <a:t>Atlantic ocean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125" y="1522413"/>
            <a:ext cx="4484688" cy="396875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ZA" altLang="en-US"/>
              <a:t>Cold air mass that blows from </a:t>
            </a:r>
            <a:r>
              <a:rPr lang="en-ZA" altLang="en-US">
                <a:solidFill>
                  <a:srgbClr val="FF0000"/>
                </a:solidFill>
              </a:rPr>
              <a:t>S.W. direction</a:t>
            </a:r>
          </a:p>
          <a:p>
            <a:pPr marL="457200" indent="-457200">
              <a:buFontTx/>
              <a:buAutoNum type="arabicPeriod"/>
            </a:pPr>
            <a:r>
              <a:rPr lang="en-ZA" altLang="en-US"/>
              <a:t>This air mass comes from </a:t>
            </a:r>
            <a:r>
              <a:rPr lang="en-ZA" altLang="en-US">
                <a:solidFill>
                  <a:srgbClr val="FF0000"/>
                </a:solidFill>
              </a:rPr>
              <a:t>Atlantic ocean</a:t>
            </a:r>
          </a:p>
          <a:p>
            <a:pPr marL="457200" indent="-457200">
              <a:buFontTx/>
              <a:buAutoNum type="arabicPeriod"/>
            </a:pPr>
            <a:r>
              <a:rPr lang="en-ZA" altLang="en-US"/>
              <a:t>It is influenced by </a:t>
            </a:r>
            <a:r>
              <a:rPr lang="en-ZA" altLang="en-US">
                <a:solidFill>
                  <a:srgbClr val="FF0000"/>
                </a:solidFill>
              </a:rPr>
              <a:t>Cold Benguela current</a:t>
            </a:r>
          </a:p>
          <a:p>
            <a:pPr marL="457200" indent="-457200">
              <a:buFontTx/>
              <a:buAutoNum type="arabicPeriod"/>
            </a:pPr>
            <a:r>
              <a:rPr lang="en-ZA" altLang="en-US"/>
              <a:t>This air mass is pushed by </a:t>
            </a:r>
            <a:r>
              <a:rPr lang="en-ZA" altLang="en-US">
                <a:solidFill>
                  <a:srgbClr val="FF0000"/>
                </a:solidFill>
              </a:rPr>
              <a:t>South Atlantic H.P</a:t>
            </a:r>
            <a:r>
              <a:rPr lang="en-ZA" altLang="en-US"/>
              <a:t>. / anticyclone towards the interior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8413" y="1292225"/>
            <a:ext cx="4486275" cy="406400"/>
          </a:xfrm>
        </p:spPr>
        <p:txBody>
          <a:bodyPr/>
          <a:lstStyle/>
          <a:p>
            <a:r>
              <a:rPr lang="en-ZA" altLang="en-US">
                <a:solidFill>
                  <a:srgbClr val="FFC000"/>
                </a:solidFill>
              </a:rPr>
              <a:t>Indian ocean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4288" y="1593850"/>
            <a:ext cx="4451350" cy="378460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ZA" altLang="en-US"/>
              <a:t>Warm moist air mass that blows from </a:t>
            </a:r>
            <a:r>
              <a:rPr lang="en-ZA" altLang="en-US">
                <a:solidFill>
                  <a:srgbClr val="FF0000"/>
                </a:solidFill>
              </a:rPr>
              <a:t>N.E. direction</a:t>
            </a:r>
          </a:p>
          <a:p>
            <a:pPr marL="457200" indent="-457200">
              <a:buFontTx/>
              <a:buAutoNum type="arabicPeriod"/>
            </a:pPr>
            <a:r>
              <a:rPr lang="en-ZA" altLang="en-US"/>
              <a:t>This air mass comes from </a:t>
            </a:r>
            <a:r>
              <a:rPr lang="en-ZA" altLang="en-US">
                <a:solidFill>
                  <a:srgbClr val="FF0000"/>
                </a:solidFill>
              </a:rPr>
              <a:t>Indian ocean</a:t>
            </a:r>
          </a:p>
          <a:p>
            <a:pPr marL="457200" indent="-457200">
              <a:buFontTx/>
              <a:buAutoNum type="arabicPeriod"/>
            </a:pPr>
            <a:r>
              <a:rPr lang="en-ZA" altLang="en-US"/>
              <a:t>It is influenced by </a:t>
            </a:r>
            <a:r>
              <a:rPr lang="en-ZA" altLang="en-US">
                <a:solidFill>
                  <a:srgbClr val="FF0000"/>
                </a:solidFill>
              </a:rPr>
              <a:t>Mozambique ocean current</a:t>
            </a:r>
          </a:p>
          <a:p>
            <a:pPr marL="457200" indent="-457200">
              <a:buFontTx/>
              <a:buAutoNum type="arabicPeriod"/>
            </a:pPr>
            <a:r>
              <a:rPr lang="en-ZA" altLang="en-US"/>
              <a:t>This air mass is pushed by </a:t>
            </a:r>
            <a:r>
              <a:rPr lang="en-ZA" altLang="en-US">
                <a:solidFill>
                  <a:srgbClr val="FF0000"/>
                </a:solidFill>
              </a:rPr>
              <a:t>South Indian H.P./ anticyclone</a:t>
            </a:r>
            <a:r>
              <a:rPr lang="en-ZA" altLang="en-US"/>
              <a:t> towards the interior</a:t>
            </a:r>
          </a:p>
          <a:p>
            <a:pPr marL="457200" indent="-457200"/>
            <a:endParaRPr lang="en-ZA" alt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0825" y="5491163"/>
            <a:ext cx="96488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ZA" altLang="en-US"/>
              <a:t>These two air masses meet at </a:t>
            </a:r>
            <a:r>
              <a:rPr lang="en-ZA" altLang="en-US">
                <a:solidFill>
                  <a:srgbClr val="FF0000"/>
                </a:solidFill>
              </a:rPr>
              <a:t>trough axis</a:t>
            </a:r>
            <a:r>
              <a:rPr lang="en-ZA" altLang="en-US"/>
              <a:t>. Warm air is forced </a:t>
            </a:r>
            <a:r>
              <a:rPr lang="en-ZA" altLang="en-US">
                <a:solidFill>
                  <a:srgbClr val="FF0000"/>
                </a:solidFill>
              </a:rPr>
              <a:t>to rise </a:t>
            </a:r>
            <a:r>
              <a:rPr lang="en-ZA" altLang="en-US"/>
              <a:t>and </a:t>
            </a:r>
            <a:r>
              <a:rPr lang="en-ZA" altLang="en-US">
                <a:solidFill>
                  <a:srgbClr val="FF0000"/>
                </a:solidFill>
              </a:rPr>
              <a:t>cold air wedges underneath</a:t>
            </a:r>
            <a:r>
              <a:rPr lang="en-ZA" altLang="en-US"/>
              <a:t>. A line </a:t>
            </a:r>
            <a:r>
              <a:rPr lang="en-ZA" altLang="en-US">
                <a:solidFill>
                  <a:srgbClr val="FF0000"/>
                </a:solidFill>
              </a:rPr>
              <a:t>thunderstorm develops </a:t>
            </a:r>
            <a:r>
              <a:rPr lang="en-ZA" altLang="en-US"/>
              <a:t>along </a:t>
            </a:r>
            <a:r>
              <a:rPr lang="en-ZA" altLang="en-US">
                <a:solidFill>
                  <a:srgbClr val="FF0000"/>
                </a:solidFill>
              </a:rPr>
              <a:t>moisture front </a:t>
            </a:r>
            <a:r>
              <a:rPr lang="en-ZA" altLang="en-US"/>
              <a:t>with </a:t>
            </a:r>
            <a:r>
              <a:rPr lang="en-ZA" altLang="en-US">
                <a:solidFill>
                  <a:srgbClr val="FF0000"/>
                </a:solidFill>
              </a:rPr>
              <a:t>heavy rainfall </a:t>
            </a:r>
            <a:r>
              <a:rPr lang="en-ZA" altLang="en-US"/>
              <a:t>associated with </a:t>
            </a:r>
            <a:r>
              <a:rPr lang="en-ZA" altLang="en-US">
                <a:solidFill>
                  <a:srgbClr val="FF0000"/>
                </a:solidFill>
              </a:rPr>
              <a:t>cumulonimbus clouds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5575"/>
            <a:ext cx="9134475" cy="687388"/>
          </a:xfrm>
        </p:spPr>
        <p:txBody>
          <a:bodyPr/>
          <a:lstStyle/>
          <a:p>
            <a:pPr>
              <a:defRPr/>
            </a:pPr>
            <a:r>
              <a:rPr lang="en-ZA" dirty="0">
                <a:solidFill>
                  <a:schemeClr val="accent1">
                    <a:lumMod val="75000"/>
                  </a:schemeClr>
                </a:solidFill>
              </a:rPr>
              <a:t>Coastal low</a:t>
            </a:r>
            <a:r>
              <a:rPr lang="en-ZA" dirty="0"/>
              <a:t> and </a:t>
            </a:r>
            <a:r>
              <a:rPr lang="en-ZA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Berg Winds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990600"/>
            <a:ext cx="4484688" cy="500063"/>
          </a:xfrm>
        </p:spPr>
        <p:txBody>
          <a:bodyPr/>
          <a:lstStyle/>
          <a:p>
            <a:r>
              <a:rPr lang="en-ZA" altLang="en-US">
                <a:solidFill>
                  <a:srgbClr val="00B0F0"/>
                </a:solidFill>
              </a:rPr>
              <a:t>Coastal low pressure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638300"/>
            <a:ext cx="4567238" cy="4684713"/>
          </a:xfrm>
        </p:spPr>
        <p:txBody>
          <a:bodyPr/>
          <a:lstStyle/>
          <a:p>
            <a:pPr marL="457200" indent="-457200">
              <a:buFontTx/>
              <a:buAutoNum type="alphaUcPeriod"/>
            </a:pPr>
            <a:r>
              <a:rPr lang="en-ZA" altLang="en-US"/>
              <a:t>These are </a:t>
            </a:r>
            <a:r>
              <a:rPr lang="en-ZA" altLang="en-US">
                <a:solidFill>
                  <a:srgbClr val="FF0000"/>
                </a:solidFill>
              </a:rPr>
              <a:t>low pressure </a:t>
            </a:r>
            <a:r>
              <a:rPr lang="en-ZA" altLang="en-US"/>
              <a:t>cells that often </a:t>
            </a:r>
            <a:r>
              <a:rPr lang="en-ZA" altLang="en-US">
                <a:solidFill>
                  <a:srgbClr val="262699"/>
                </a:solidFill>
              </a:rPr>
              <a:t>travel ahead </a:t>
            </a:r>
            <a:r>
              <a:rPr lang="en-ZA" altLang="en-US"/>
              <a:t>of cold front</a:t>
            </a:r>
          </a:p>
          <a:p>
            <a:pPr marL="457200" indent="-457200">
              <a:buFontTx/>
              <a:buAutoNum type="alphaUcPeriod"/>
            </a:pPr>
            <a:r>
              <a:rPr lang="en-ZA" altLang="en-US"/>
              <a:t>They </a:t>
            </a:r>
            <a:r>
              <a:rPr lang="en-ZA" altLang="en-US">
                <a:solidFill>
                  <a:srgbClr val="262699"/>
                </a:solidFill>
              </a:rPr>
              <a:t>form</a:t>
            </a:r>
            <a:r>
              <a:rPr lang="en-ZA" altLang="en-US"/>
              <a:t> off the </a:t>
            </a:r>
            <a:r>
              <a:rPr lang="en-ZA" altLang="en-US">
                <a:solidFill>
                  <a:srgbClr val="7878DE"/>
                </a:solidFill>
              </a:rPr>
              <a:t>west coast</a:t>
            </a:r>
            <a:r>
              <a:rPr lang="en-ZA" altLang="en-US"/>
              <a:t> and travel </a:t>
            </a:r>
            <a:r>
              <a:rPr lang="en-ZA" altLang="en-US">
                <a:solidFill>
                  <a:srgbClr val="FF0000"/>
                </a:solidFill>
              </a:rPr>
              <a:t>east </a:t>
            </a:r>
            <a:r>
              <a:rPr lang="en-ZA" altLang="en-US"/>
              <a:t>along the </a:t>
            </a:r>
            <a:r>
              <a:rPr lang="en-ZA" altLang="en-US">
                <a:solidFill>
                  <a:srgbClr val="FF0000"/>
                </a:solidFill>
              </a:rPr>
              <a:t>coast</a:t>
            </a:r>
            <a:r>
              <a:rPr lang="en-ZA" altLang="en-US"/>
              <a:t> and change </a:t>
            </a:r>
            <a:r>
              <a:rPr lang="en-ZA" altLang="en-US" sz="2800">
                <a:solidFill>
                  <a:srgbClr val="FF0000"/>
                </a:solidFill>
                <a:latin typeface="Baskerville Old Face" panose="02020602080505020303" pitchFamily="18" charset="0"/>
              </a:rPr>
              <a:t>coastal weather</a:t>
            </a:r>
            <a:r>
              <a:rPr lang="en-ZA" altLang="en-US"/>
              <a:t>.</a:t>
            </a:r>
          </a:p>
          <a:p>
            <a:pPr marL="457200" indent="-457200">
              <a:buFontTx/>
              <a:buAutoNum type="alphaUcPeriod"/>
            </a:pPr>
            <a:r>
              <a:rPr lang="en-ZA" altLang="en-US"/>
              <a:t>Rotate clockwise, with </a:t>
            </a:r>
            <a:r>
              <a:rPr lang="en-ZA" altLang="en-US">
                <a:solidFill>
                  <a:srgbClr val="FF0000"/>
                </a:solidFill>
              </a:rPr>
              <a:t>onshore</a:t>
            </a:r>
            <a:r>
              <a:rPr lang="en-ZA" altLang="en-US"/>
              <a:t> winds on </a:t>
            </a:r>
            <a:r>
              <a:rPr lang="en-ZA" altLang="en-US">
                <a:solidFill>
                  <a:srgbClr val="FF0000"/>
                </a:solidFill>
              </a:rPr>
              <a:t>west</a:t>
            </a:r>
            <a:r>
              <a:rPr lang="en-ZA" altLang="en-US"/>
              <a:t> that brings </a:t>
            </a:r>
            <a:r>
              <a:rPr lang="en-ZA" altLang="en-US">
                <a:solidFill>
                  <a:srgbClr val="FF0000"/>
                </a:solidFill>
              </a:rPr>
              <a:t>rain and fog </a:t>
            </a:r>
            <a:r>
              <a:rPr lang="en-ZA" altLang="en-US"/>
              <a:t>and </a:t>
            </a:r>
            <a:r>
              <a:rPr lang="en-ZA" altLang="en-US">
                <a:solidFill>
                  <a:srgbClr val="FF0000"/>
                </a:solidFill>
              </a:rPr>
              <a:t>offshore </a:t>
            </a:r>
            <a:r>
              <a:rPr lang="en-ZA" altLang="en-US"/>
              <a:t>winds on </a:t>
            </a:r>
            <a:r>
              <a:rPr lang="en-ZA" altLang="en-US">
                <a:solidFill>
                  <a:srgbClr val="FF0000"/>
                </a:solidFill>
              </a:rPr>
              <a:t>east</a:t>
            </a:r>
            <a:r>
              <a:rPr lang="en-ZA" altLang="en-US"/>
              <a:t> with </a:t>
            </a:r>
            <a:r>
              <a:rPr lang="en-ZA" altLang="en-US">
                <a:solidFill>
                  <a:srgbClr val="FF0000"/>
                </a:solidFill>
              </a:rPr>
              <a:t>warm dry conditions</a:t>
            </a:r>
          </a:p>
          <a:p>
            <a:pPr marL="457200" indent="-457200">
              <a:buFontTx/>
              <a:buNone/>
            </a:pPr>
            <a:endParaRPr lang="en-ZA" altLang="en-US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688" y="938213"/>
            <a:ext cx="4486275" cy="492125"/>
          </a:xfrm>
        </p:spPr>
        <p:txBody>
          <a:bodyPr/>
          <a:lstStyle/>
          <a:p>
            <a:pPr>
              <a:defRPr/>
            </a:pPr>
            <a:r>
              <a:rPr lang="en-ZA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Berg winds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7238" y="1628775"/>
            <a:ext cx="5403850" cy="5765800"/>
          </a:xfrm>
        </p:spPr>
        <p:txBody>
          <a:bodyPr/>
          <a:lstStyle/>
          <a:p>
            <a:pPr marL="457200" indent="-457200">
              <a:buFontTx/>
              <a:buAutoNum type="alphaUcPeriod"/>
            </a:pPr>
            <a:r>
              <a:rPr lang="en-ZA" altLang="en-US"/>
              <a:t>Berg winds are </a:t>
            </a:r>
            <a:r>
              <a:rPr lang="en-ZA" altLang="en-US">
                <a:solidFill>
                  <a:srgbClr val="FF0000"/>
                </a:solidFill>
              </a:rPr>
              <a:t>hot dry winds</a:t>
            </a:r>
            <a:r>
              <a:rPr lang="en-ZA" altLang="en-US"/>
              <a:t> that blows from the </a:t>
            </a:r>
            <a:r>
              <a:rPr lang="en-ZA" altLang="en-US">
                <a:solidFill>
                  <a:srgbClr val="FF0000"/>
                </a:solidFill>
              </a:rPr>
              <a:t>interior</a:t>
            </a:r>
            <a:r>
              <a:rPr lang="en-ZA" altLang="en-US"/>
              <a:t> towards the </a:t>
            </a:r>
            <a:r>
              <a:rPr lang="en-ZA" altLang="en-US">
                <a:solidFill>
                  <a:srgbClr val="FF0000"/>
                </a:solidFill>
              </a:rPr>
              <a:t>coast </a:t>
            </a:r>
            <a:r>
              <a:rPr lang="en-ZA" altLang="en-US"/>
              <a:t>and are warmed up adiabatically as they descend: 1</a:t>
            </a:r>
            <a:r>
              <a:rPr lang="en-ZA" altLang="en-US" baseline="30000"/>
              <a:t>0</a:t>
            </a:r>
            <a:r>
              <a:rPr lang="en-ZA" altLang="en-US"/>
              <a:t>C/100m</a:t>
            </a:r>
            <a:endParaRPr lang="en-ZA" altLang="en-US">
              <a:solidFill>
                <a:srgbClr val="FF0000"/>
              </a:solidFill>
            </a:endParaRPr>
          </a:p>
          <a:p>
            <a:pPr marL="457200" indent="-457200">
              <a:buFontTx/>
              <a:buAutoNum type="alphaUcPeriod"/>
            </a:pPr>
            <a:r>
              <a:rPr lang="en-ZA" altLang="en-US">
                <a:solidFill>
                  <a:srgbClr val="FF0000"/>
                </a:solidFill>
              </a:rPr>
              <a:t>High </a:t>
            </a:r>
            <a:r>
              <a:rPr lang="en-ZA" altLang="en-US"/>
              <a:t>pressure develops in interior and </a:t>
            </a:r>
            <a:r>
              <a:rPr lang="en-ZA" altLang="en-US">
                <a:solidFill>
                  <a:srgbClr val="FF0000"/>
                </a:solidFill>
              </a:rPr>
              <a:t>Low pressure </a:t>
            </a:r>
            <a:r>
              <a:rPr lang="en-ZA" altLang="en-US"/>
              <a:t>over the coast</a:t>
            </a:r>
          </a:p>
          <a:p>
            <a:pPr marL="457200" indent="-457200">
              <a:buFontTx/>
              <a:buAutoNum type="alphaUcPeriod"/>
            </a:pPr>
            <a:r>
              <a:rPr lang="en-ZA" altLang="en-US">
                <a:solidFill>
                  <a:srgbClr val="FF0000"/>
                </a:solidFill>
              </a:rPr>
              <a:t>Temperature drops </a:t>
            </a:r>
            <a:r>
              <a:rPr lang="en-ZA" altLang="en-US"/>
              <a:t>fast by the cold air behind the front, and </a:t>
            </a:r>
            <a:r>
              <a:rPr lang="en-ZA" altLang="en-US">
                <a:solidFill>
                  <a:srgbClr val="FF0000"/>
                </a:solidFill>
              </a:rPr>
              <a:t>difference</a:t>
            </a:r>
            <a:r>
              <a:rPr lang="en-ZA" altLang="en-US"/>
              <a:t> in pressure btw </a:t>
            </a:r>
            <a:r>
              <a:rPr lang="en-ZA" altLang="en-US">
                <a:solidFill>
                  <a:srgbClr val="FF0000"/>
                </a:solidFill>
              </a:rPr>
              <a:t>interior</a:t>
            </a:r>
            <a:r>
              <a:rPr lang="en-ZA" altLang="en-US"/>
              <a:t> and </a:t>
            </a:r>
            <a:r>
              <a:rPr lang="en-ZA" altLang="en-US">
                <a:solidFill>
                  <a:srgbClr val="FF0000"/>
                </a:solidFill>
              </a:rPr>
              <a:t>coast ceases.</a:t>
            </a:r>
          </a:p>
          <a:p>
            <a:pPr marL="457200" indent="-457200">
              <a:buFontTx/>
              <a:buAutoNum type="alphaUcPeriod"/>
            </a:pPr>
            <a:r>
              <a:rPr lang="en-ZA" altLang="en-US">
                <a:solidFill>
                  <a:srgbClr val="FF0000"/>
                </a:solidFill>
              </a:rPr>
              <a:t>Season</a:t>
            </a:r>
            <a:r>
              <a:rPr lang="en-ZA" altLang="en-US"/>
              <a:t>: They occur in winter</a:t>
            </a:r>
          </a:p>
          <a:p>
            <a:pPr marL="457200" indent="-457200">
              <a:buFontTx/>
              <a:buAutoNum type="alphaUcPeriod"/>
            </a:pPr>
            <a:r>
              <a:rPr lang="en-ZA" altLang="en-US">
                <a:solidFill>
                  <a:srgbClr val="FF0000"/>
                </a:solidFill>
              </a:rPr>
              <a:t>Results of berg winds</a:t>
            </a:r>
            <a:r>
              <a:rPr lang="en-ZA" altLang="en-US"/>
              <a:t>: Veld fires</a:t>
            </a:r>
          </a:p>
          <a:p>
            <a:pPr marL="457200" indent="-457200">
              <a:buFontTx/>
              <a:buAutoNum type="alphaUcPeriod"/>
            </a:pPr>
            <a:r>
              <a:rPr lang="en-ZA" altLang="en-US">
                <a:solidFill>
                  <a:srgbClr val="FF0000"/>
                </a:solidFill>
              </a:rPr>
              <a:t>Solutions</a:t>
            </a:r>
            <a:r>
              <a:rPr lang="en-ZA" altLang="en-US"/>
              <a:t>: Fire fighters</a:t>
            </a:r>
          </a:p>
          <a:p>
            <a:pPr marL="457200" indent="-457200">
              <a:buFontTx/>
              <a:buAutoNum type="alphaUcPeriod"/>
            </a:pPr>
            <a:endParaRPr lang="en-ZA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outhAf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0" y="0"/>
            <a:ext cx="10617200" cy="758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-2782888" y="5367338"/>
            <a:ext cx="4048126" cy="5978525"/>
            <a:chOff x="-1328189" y="4354623"/>
            <a:chExt cx="3646025" cy="5402085"/>
          </a:xfrm>
        </p:grpSpPr>
        <p:sp>
          <p:nvSpPr>
            <p:cNvPr id="2" name="Arc 2"/>
            <p:cNvSpPr/>
            <p:nvPr/>
          </p:nvSpPr>
          <p:spPr>
            <a:xfrm rot="20879600">
              <a:off x="-1328189" y="4575526"/>
              <a:ext cx="3504473" cy="5181182"/>
            </a:xfrm>
            <a:prstGeom prst="arc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Isosceles Triangle 10"/>
            <p:cNvSpPr>
              <a:spLocks noChangeArrowheads="1"/>
            </p:cNvSpPr>
            <p:nvPr/>
          </p:nvSpPr>
          <p:spPr bwMode="auto">
            <a:xfrm rot="4085523">
              <a:off x="1939995" y="6054799"/>
              <a:ext cx="229510" cy="228770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 w="25400" algn="ctr">
              <a:solidFill>
                <a:srgbClr val="00B0F0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 rot="908993">
              <a:off x="406175" y="4444992"/>
              <a:ext cx="228770" cy="228076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Isosceles Triangle 4"/>
            <p:cNvSpPr/>
            <p:nvPr/>
          </p:nvSpPr>
          <p:spPr>
            <a:xfrm rot="21243342">
              <a:off x="-114277" y="4354623"/>
              <a:ext cx="228770" cy="228075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Isosceles Triangle 5"/>
            <p:cNvSpPr/>
            <p:nvPr/>
          </p:nvSpPr>
          <p:spPr>
            <a:xfrm rot="2007482">
              <a:off x="787935" y="4597042"/>
              <a:ext cx="228770" cy="22951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Isosceles Triangle 7"/>
            <p:cNvSpPr/>
            <p:nvPr/>
          </p:nvSpPr>
          <p:spPr>
            <a:xfrm rot="2577328">
              <a:off x="1115363" y="4848069"/>
              <a:ext cx="227341" cy="22951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Isosceles Triangle 8"/>
            <p:cNvSpPr>
              <a:spLocks noChangeArrowheads="1"/>
            </p:cNvSpPr>
            <p:nvPr/>
          </p:nvSpPr>
          <p:spPr bwMode="auto">
            <a:xfrm rot="2965102">
              <a:off x="1418116" y="5152536"/>
              <a:ext cx="228075" cy="227341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 w="25400" algn="ctr">
              <a:solidFill>
                <a:srgbClr val="00B0F0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Isosceles Triangle 9"/>
            <p:cNvSpPr>
              <a:spLocks noChangeArrowheads="1"/>
            </p:cNvSpPr>
            <p:nvPr/>
          </p:nvSpPr>
          <p:spPr bwMode="auto">
            <a:xfrm rot="3390488">
              <a:off x="1721237" y="5531227"/>
              <a:ext cx="228075" cy="227341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 w="25400" algn="ctr">
              <a:solidFill>
                <a:srgbClr val="00B0F0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2" name="Isosceles Triangle 11"/>
            <p:cNvSpPr>
              <a:spLocks noChangeArrowheads="1"/>
            </p:cNvSpPr>
            <p:nvPr/>
          </p:nvSpPr>
          <p:spPr bwMode="auto">
            <a:xfrm rot="4218207">
              <a:off x="2089414" y="6508798"/>
              <a:ext cx="228075" cy="228770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 w="25400" algn="ctr">
              <a:solidFill>
                <a:srgbClr val="00B0F0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422275"/>
            <a:ext cx="4991100" cy="7588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Arial Black" pitchFamily="34" charset="0"/>
              </a:rPr>
              <a:t>SOUTH AFRICAN BERGWIND</a:t>
            </a:r>
          </a:p>
        </p:txBody>
      </p:sp>
      <p:grpSp>
        <p:nvGrpSpPr>
          <p:cNvPr id="35845" name="Group 20"/>
          <p:cNvGrpSpPr>
            <a:grpSpLocks/>
          </p:cNvGrpSpPr>
          <p:nvPr/>
        </p:nvGrpSpPr>
        <p:grpSpPr bwMode="auto">
          <a:xfrm>
            <a:off x="4313238" y="3373438"/>
            <a:ext cx="2030412" cy="1855787"/>
            <a:chOff x="4114800" y="3276600"/>
            <a:chExt cx="1828800" cy="1676400"/>
          </a:xfrm>
        </p:grpSpPr>
        <p:sp>
          <p:nvSpPr>
            <p:cNvPr id="18" name="Oval 17"/>
            <p:cNvSpPr/>
            <p:nvPr/>
          </p:nvSpPr>
          <p:spPr>
            <a:xfrm>
              <a:off x="4723924" y="3810065"/>
              <a:ext cx="915115" cy="83748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100" dirty="0">
                  <a:solidFill>
                    <a:srgbClr val="FF0000"/>
                  </a:solidFill>
                  <a:latin typeface="Arial Black" pitchFamily="34" charset="0"/>
                </a:rPr>
                <a:t>H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4495145" y="3582051"/>
              <a:ext cx="1295460" cy="12189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114800" y="3276600"/>
              <a:ext cx="1828800" cy="1676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22" name="Curved Right Arrow 21"/>
          <p:cNvSpPr/>
          <p:nvPr/>
        </p:nvSpPr>
        <p:spPr>
          <a:xfrm rot="6390617">
            <a:off x="4241006" y="3283745"/>
            <a:ext cx="339725" cy="823912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Right Arrow 22"/>
          <p:cNvSpPr/>
          <p:nvPr/>
        </p:nvSpPr>
        <p:spPr>
          <a:xfrm rot="3531222">
            <a:off x="4087812" y="4324351"/>
            <a:ext cx="339725" cy="825500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Right Arrow 23"/>
          <p:cNvSpPr/>
          <p:nvPr/>
        </p:nvSpPr>
        <p:spPr>
          <a:xfrm rot="11999680">
            <a:off x="6227763" y="3406775"/>
            <a:ext cx="338137" cy="820738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Right Arrow 24"/>
          <p:cNvSpPr/>
          <p:nvPr/>
        </p:nvSpPr>
        <p:spPr>
          <a:xfrm rot="19556956">
            <a:off x="5868988" y="4662488"/>
            <a:ext cx="339725" cy="820737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Right Arrow 25"/>
          <p:cNvSpPr/>
          <p:nvPr/>
        </p:nvSpPr>
        <p:spPr>
          <a:xfrm rot="7450542">
            <a:off x="5172869" y="2826544"/>
            <a:ext cx="338137" cy="82232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urved Right Arrow 26"/>
          <p:cNvSpPr/>
          <p:nvPr/>
        </p:nvSpPr>
        <p:spPr>
          <a:xfrm rot="857687">
            <a:off x="4918075" y="4752975"/>
            <a:ext cx="338138" cy="819150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70" tIns="50685" rIns="101370" bIns="50685"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852" name="Group 32"/>
          <p:cNvGrpSpPr>
            <a:grpSpLocks/>
          </p:cNvGrpSpPr>
          <p:nvPr/>
        </p:nvGrpSpPr>
        <p:grpSpPr bwMode="auto">
          <a:xfrm>
            <a:off x="4060825" y="6662738"/>
            <a:ext cx="1776413" cy="927100"/>
            <a:chOff x="3810000" y="6248400"/>
            <a:chExt cx="1600200" cy="838200"/>
          </a:xfrm>
        </p:grpSpPr>
        <p:sp>
          <p:nvSpPr>
            <p:cNvPr id="31" name="Oval 30"/>
            <p:cNvSpPr/>
            <p:nvPr/>
          </p:nvSpPr>
          <p:spPr>
            <a:xfrm>
              <a:off x="3810000" y="6248400"/>
              <a:ext cx="1600200" cy="838200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963013" y="6400539"/>
              <a:ext cx="1218382" cy="609991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200" dirty="0">
                  <a:latin typeface="Arial Black" pitchFamily="34" charset="0"/>
                </a:rPr>
                <a:t>L</a:t>
              </a: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13513" y="3457575"/>
            <a:ext cx="23780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370" tIns="50685" rIns="101370" bIns="5068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High pressure in interior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14688" y="6831013"/>
            <a:ext cx="37211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370" tIns="50685" rIns="101370" bIns="5068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Low pressure over sea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4825" y="2530475"/>
            <a:ext cx="279241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370" tIns="50685" rIns="101370" bIns="5068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Anti clockwise circulation</a:t>
            </a:r>
          </a:p>
        </p:txBody>
      </p:sp>
      <p:grpSp>
        <p:nvGrpSpPr>
          <p:cNvPr id="33" name="Group 49"/>
          <p:cNvGrpSpPr>
            <a:grpSpLocks/>
          </p:cNvGrpSpPr>
          <p:nvPr/>
        </p:nvGrpSpPr>
        <p:grpSpPr bwMode="auto">
          <a:xfrm>
            <a:off x="2284413" y="5157788"/>
            <a:ext cx="2557462" cy="1603375"/>
            <a:chOff x="1296" y="2936"/>
            <a:chExt cx="1452" cy="912"/>
          </a:xfrm>
        </p:grpSpPr>
        <p:grpSp>
          <p:nvGrpSpPr>
            <p:cNvPr id="35864" name="Group 48"/>
            <p:cNvGrpSpPr>
              <a:grpSpLocks/>
            </p:cNvGrpSpPr>
            <p:nvPr/>
          </p:nvGrpSpPr>
          <p:grpSpPr bwMode="auto">
            <a:xfrm>
              <a:off x="2359" y="2936"/>
              <a:ext cx="389" cy="912"/>
              <a:chOff x="2359" y="2936"/>
              <a:chExt cx="389" cy="912"/>
            </a:xfrm>
          </p:grpSpPr>
          <p:sp>
            <p:nvSpPr>
              <p:cNvPr id="28" name="Right Arrow 27"/>
              <p:cNvSpPr/>
              <p:nvPr/>
            </p:nvSpPr>
            <p:spPr>
              <a:xfrm rot="3930534">
                <a:off x="2250" y="3030"/>
                <a:ext cx="288" cy="105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9" name="Right Arrow 28"/>
              <p:cNvSpPr/>
              <p:nvPr/>
            </p:nvSpPr>
            <p:spPr>
              <a:xfrm rot="3930534">
                <a:off x="2407" y="3319"/>
                <a:ext cx="288" cy="101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0" name="Right Arrow 29"/>
              <p:cNvSpPr/>
              <p:nvPr/>
            </p:nvSpPr>
            <p:spPr>
              <a:xfrm rot="3930534">
                <a:off x="2551" y="3654"/>
                <a:ext cx="288" cy="101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35865" name="TextBox 8"/>
            <p:cNvSpPr txBox="1">
              <a:spLocks noChangeArrowheads="1"/>
            </p:cNvSpPr>
            <p:nvPr/>
          </p:nvSpPr>
          <p:spPr bwMode="auto">
            <a:xfrm>
              <a:off x="1296" y="3024"/>
              <a:ext cx="12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Descending air heated</a:t>
              </a:r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67375" y="6324600"/>
            <a:ext cx="39751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370" tIns="50685" rIns="101370" bIns="5068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Warm dry wind at coast</a:t>
            </a:r>
          </a:p>
        </p:txBody>
      </p:sp>
      <p:grpSp>
        <p:nvGrpSpPr>
          <p:cNvPr id="35" name="Group 33"/>
          <p:cNvGrpSpPr>
            <a:grpSpLocks/>
          </p:cNvGrpSpPr>
          <p:nvPr/>
        </p:nvGrpSpPr>
        <p:grpSpPr bwMode="auto">
          <a:xfrm>
            <a:off x="4313238" y="4806950"/>
            <a:ext cx="4362450" cy="1706563"/>
            <a:chOff x="3643306" y="3286125"/>
            <a:chExt cx="3929090" cy="1541200"/>
          </a:xfrm>
        </p:grpSpPr>
        <p:pic>
          <p:nvPicPr>
            <p:cNvPr id="35859" name="Picture 7" descr="j0213493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380" y="3929066"/>
              <a:ext cx="614338" cy="755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0" name="TextBox 28"/>
            <p:cNvSpPr txBox="1">
              <a:spLocks noChangeArrowheads="1"/>
            </p:cNvSpPr>
            <p:nvPr/>
          </p:nvSpPr>
          <p:spPr bwMode="auto">
            <a:xfrm>
              <a:off x="5715008" y="3857528"/>
              <a:ext cx="1857388" cy="761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Danger: Veldfires</a:t>
              </a:r>
            </a:p>
          </p:txBody>
        </p:sp>
        <p:pic>
          <p:nvPicPr>
            <p:cNvPr id="35861" name="Picture 7" descr="j0213493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306" y="4071942"/>
              <a:ext cx="614338" cy="755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2" name="Picture 7" descr="j0213493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2" y="4071942"/>
              <a:ext cx="614338" cy="755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3" name="Picture 7" descr="j0213493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074" y="3286125"/>
              <a:ext cx="522892" cy="64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75 -0.10094 L 0.43003 -0.1868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64" y="-4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73163"/>
            <a:ext cx="4608512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103688"/>
            <a:ext cx="4608512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322263" y="293688"/>
            <a:ext cx="95773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ZA" sz="44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Role of inversion layer/ KALAHARI H.P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30775" y="1173163"/>
            <a:ext cx="5219700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ZA" dirty="0"/>
              <a:t>During winter the </a:t>
            </a:r>
            <a:r>
              <a:rPr lang="en-ZA" dirty="0">
                <a:solidFill>
                  <a:srgbClr val="FF0000"/>
                </a:solidFill>
              </a:rPr>
              <a:t>KALAHARI H.P </a:t>
            </a:r>
            <a:r>
              <a:rPr lang="en-ZA" dirty="0"/>
              <a:t>is dominant in the interior (strong).</a:t>
            </a:r>
          </a:p>
          <a:p>
            <a:pPr>
              <a:defRPr/>
            </a:pPr>
            <a:endParaRPr lang="en-ZA" dirty="0"/>
          </a:p>
          <a:p>
            <a:pPr marL="342900" indent="-342900">
              <a:buFont typeface="+mj-lt"/>
              <a:buAutoNum type="arabicPeriod" startAt="2"/>
              <a:defRPr/>
            </a:pPr>
            <a:r>
              <a:rPr lang="en-ZA" dirty="0"/>
              <a:t>The inversion layer </a:t>
            </a:r>
            <a:r>
              <a:rPr lang="en-ZA" dirty="0">
                <a:solidFill>
                  <a:srgbClr val="FF0000"/>
                </a:solidFill>
              </a:rPr>
              <a:t>is below </a:t>
            </a:r>
            <a:r>
              <a:rPr lang="en-ZA" dirty="0"/>
              <a:t>the escarpment</a:t>
            </a:r>
          </a:p>
          <a:p>
            <a:pPr>
              <a:defRPr/>
            </a:pPr>
            <a:endParaRPr lang="en-ZA" dirty="0"/>
          </a:p>
          <a:p>
            <a:pPr marL="342900" indent="-342900">
              <a:buFont typeface="+mj-lt"/>
              <a:buAutoNum type="arabicPeriod" startAt="3"/>
              <a:defRPr/>
            </a:pPr>
            <a:r>
              <a:rPr lang="en-ZA" dirty="0"/>
              <a:t>Moisture from Indian ocean driven by </a:t>
            </a:r>
            <a:r>
              <a:rPr lang="en-ZA" dirty="0">
                <a:solidFill>
                  <a:srgbClr val="FF0000"/>
                </a:solidFill>
              </a:rPr>
              <a:t>Aghulas</a:t>
            </a:r>
            <a:r>
              <a:rPr lang="en-ZA" dirty="0"/>
              <a:t> and </a:t>
            </a:r>
            <a:r>
              <a:rPr lang="en-ZA" dirty="0">
                <a:solidFill>
                  <a:srgbClr val="FF0000"/>
                </a:solidFill>
              </a:rPr>
              <a:t>Mozambique</a:t>
            </a:r>
            <a:r>
              <a:rPr lang="en-ZA" dirty="0"/>
              <a:t> </a:t>
            </a:r>
            <a:r>
              <a:rPr lang="en-ZA" dirty="0">
                <a:solidFill>
                  <a:srgbClr val="FF0000"/>
                </a:solidFill>
              </a:rPr>
              <a:t>cannot</a:t>
            </a:r>
            <a:r>
              <a:rPr lang="en-ZA" dirty="0"/>
              <a:t> reach the interior.</a:t>
            </a:r>
          </a:p>
          <a:p>
            <a:pPr marL="342900" indent="-342900">
              <a:buFont typeface="+mj-lt"/>
              <a:buAutoNum type="arabicPeriod" startAt="3"/>
              <a:defRPr/>
            </a:pPr>
            <a:endParaRPr lang="en-ZA" dirty="0"/>
          </a:p>
          <a:p>
            <a:pPr marL="342900" indent="-342900">
              <a:buFont typeface="+mj-lt"/>
              <a:buAutoNum type="arabicPeriod" startAt="3"/>
              <a:defRPr/>
            </a:pPr>
            <a:r>
              <a:rPr lang="en-ZA" dirty="0"/>
              <a:t>The results are </a:t>
            </a:r>
            <a:r>
              <a:rPr lang="en-ZA" dirty="0">
                <a:solidFill>
                  <a:srgbClr val="FF0000"/>
                </a:solidFill>
              </a:rPr>
              <a:t>DRY conditions </a:t>
            </a:r>
            <a:r>
              <a:rPr lang="en-ZA" dirty="0"/>
              <a:t>in the interior in </a:t>
            </a:r>
            <a:r>
              <a:rPr lang="en-ZA" dirty="0">
                <a:solidFill>
                  <a:srgbClr val="FF0000"/>
                </a:solidFill>
              </a:rPr>
              <a:t>WINTER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11750" y="4103688"/>
            <a:ext cx="50022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ZA" dirty="0"/>
              <a:t>During summer the </a:t>
            </a:r>
            <a:r>
              <a:rPr lang="en-ZA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KALAHAR</a:t>
            </a:r>
            <a:r>
              <a:rPr lang="en-ZA" dirty="0"/>
              <a:t>I is </a:t>
            </a:r>
            <a:r>
              <a:rPr lang="en-ZA" dirty="0">
                <a:solidFill>
                  <a:srgbClr val="FF0000"/>
                </a:solidFill>
              </a:rPr>
              <a:t>weak</a:t>
            </a:r>
            <a:r>
              <a:rPr lang="en-ZA" dirty="0"/>
              <a:t> and shifts to N.E. direction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ZA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ZA" dirty="0"/>
              <a:t>The inversion layer is </a:t>
            </a:r>
            <a:r>
              <a:rPr lang="en-ZA" dirty="0">
                <a:solidFill>
                  <a:srgbClr val="FF0000"/>
                </a:solidFill>
              </a:rPr>
              <a:t>above</a:t>
            </a:r>
            <a:r>
              <a:rPr lang="en-ZA" dirty="0"/>
              <a:t> the escarpment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ZA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ZA" dirty="0"/>
              <a:t>Moisture from the Indian ocean driven by </a:t>
            </a:r>
            <a:r>
              <a:rPr lang="en-ZA" dirty="0">
                <a:solidFill>
                  <a:srgbClr val="FF0000"/>
                </a:solidFill>
              </a:rPr>
              <a:t>Aghulas</a:t>
            </a:r>
            <a:r>
              <a:rPr lang="en-ZA" dirty="0"/>
              <a:t> and </a:t>
            </a:r>
            <a:r>
              <a:rPr lang="en-ZA" dirty="0">
                <a:solidFill>
                  <a:srgbClr val="FF0000"/>
                </a:solidFill>
              </a:rPr>
              <a:t>Mozambique</a:t>
            </a:r>
            <a:r>
              <a:rPr lang="en-ZA" dirty="0"/>
              <a:t> current can </a:t>
            </a:r>
            <a:r>
              <a:rPr lang="en-ZA" dirty="0">
                <a:solidFill>
                  <a:srgbClr val="FF0000"/>
                </a:solidFill>
              </a:rPr>
              <a:t>reach </a:t>
            </a:r>
            <a:r>
              <a:rPr lang="en-ZA" dirty="0"/>
              <a:t>the interior.</a:t>
            </a:r>
          </a:p>
          <a:p>
            <a:pPr>
              <a:defRPr/>
            </a:pPr>
            <a:endParaRPr lang="en-ZA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ZA" dirty="0"/>
              <a:t>The results are </a:t>
            </a:r>
            <a:r>
              <a:rPr lang="en-ZA" dirty="0">
                <a:solidFill>
                  <a:srgbClr val="FF0000"/>
                </a:solidFill>
              </a:rPr>
              <a:t>rainfall</a:t>
            </a:r>
            <a:r>
              <a:rPr lang="en-ZA" dirty="0"/>
              <a:t> in the interior in </a:t>
            </a:r>
            <a:r>
              <a:rPr lang="en-ZA" dirty="0">
                <a:solidFill>
                  <a:srgbClr val="FF0000"/>
                </a:solidFill>
              </a:rPr>
              <a:t>Summer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1222375"/>
            <a:ext cx="8426450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503238" y="4652963"/>
            <a:ext cx="9361487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ZA" altLang="en-US" sz="2000"/>
              <a:t>Name the high pressure cell visible on the diagram.			(1x1)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ZA" altLang="en-US" sz="2000"/>
              <a:t>During what season do berg winds affect the weather of South Africa? (1x1)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ZA" altLang="en-US" sz="2000"/>
              <a:t>How does the wind in the diagram affect the weather along the coast of SA?										(2x1))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ZA" altLang="en-US" sz="2000"/>
              <a:t>Explain why these weather conditions mentioned in question 3 occur.  (1x1)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ZA" altLang="en-US" sz="2000"/>
              <a:t>Name the environmental hazard associated with berg wind conditions. (1x1)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ZA" altLang="en-US" sz="2000"/>
              <a:t>How are berg winds terminated (ended)?				 (2x2)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endParaRPr lang="en-ZA" altLang="en-US" sz="1800"/>
          </a:p>
        </p:txBody>
      </p:sp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2292350" y="293688"/>
            <a:ext cx="59975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b="1"/>
              <a:t>EXAMINATION QUESTION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61175" y="3151188"/>
            <a:ext cx="1500188" cy="7874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ZA" altLang="en-US" sz="2200" b="1">
                <a:solidFill>
                  <a:schemeClr val="bg1"/>
                </a:solidFill>
              </a:rPr>
              <a:t>WARM &amp;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ZA" altLang="en-US" sz="2200" b="1">
                <a:solidFill>
                  <a:schemeClr val="bg1"/>
                </a:solidFill>
              </a:rPr>
              <a:t>DRY</a:t>
            </a:r>
          </a:p>
        </p:txBody>
      </p:sp>
      <p:sp>
        <p:nvSpPr>
          <p:cNvPr id="6" name="Right Arrow 5"/>
          <p:cNvSpPr>
            <a:spLocks noChangeArrowheads="1"/>
          </p:cNvSpPr>
          <p:nvPr/>
        </p:nvSpPr>
        <p:spPr bwMode="auto">
          <a:xfrm rot="2651649">
            <a:off x="3762375" y="2738438"/>
            <a:ext cx="3643313" cy="785812"/>
          </a:xfrm>
          <a:prstGeom prst="rightArrow">
            <a:avLst>
              <a:gd name="adj1" fmla="val 50000"/>
              <a:gd name="adj2" fmla="val 49991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2200" b="1">
                <a:solidFill>
                  <a:schemeClr val="bg1"/>
                </a:solidFill>
              </a:rPr>
              <a:t>SUBSIDES - WARMER</a:t>
            </a: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1860550" y="3151188"/>
            <a:ext cx="3643313" cy="787400"/>
          </a:xfrm>
          <a:prstGeom prst="rightArrow">
            <a:avLst>
              <a:gd name="adj1" fmla="val 50000"/>
              <a:gd name="adj2" fmla="val 4989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2200" b="1">
                <a:solidFill>
                  <a:schemeClr val="bg1"/>
                </a:solidFill>
              </a:rPr>
              <a:t>DRY – FROM INTERIOR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3995738" y="122238"/>
            <a:ext cx="59753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DCE6F2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ZA" altLang="en-US" sz="4400" b="1">
                <a:solidFill>
                  <a:schemeClr val="bg1"/>
                </a:solidFill>
                <a:latin typeface="Arial" panose="020B0604020202020204" pitchFamily="34" charset="0"/>
              </a:rPr>
              <a:t>VALLEY CLIMATES</a:t>
            </a: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3851275" y="1203325"/>
            <a:ext cx="6119813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DCE6F2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ZA" altLang="en-US" sz="3200">
                <a:solidFill>
                  <a:srgbClr val="FF0000"/>
                </a:solidFill>
                <a:latin typeface="Arial" panose="020B0604020202020204" pitchFamily="34" charset="0"/>
              </a:rPr>
              <a:t>Aspect</a:t>
            </a:r>
            <a:r>
              <a:rPr lang="en-ZA" altLang="en-US" sz="3200">
                <a:solidFill>
                  <a:schemeClr val="bg1"/>
                </a:solidFill>
                <a:latin typeface="Arial" panose="020B0604020202020204" pitchFamily="34" charset="0"/>
              </a:rPr>
              <a:t> : The direction in which the slope faces.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32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ZA" altLang="en-US" sz="3200">
                <a:solidFill>
                  <a:srgbClr val="FF0000"/>
                </a:solidFill>
                <a:latin typeface="Arial" panose="020B0604020202020204" pitchFamily="34" charset="0"/>
              </a:rPr>
              <a:t>In Southern H</a:t>
            </a:r>
            <a:r>
              <a:rPr lang="en-ZA" altLang="en-US" sz="3200">
                <a:solidFill>
                  <a:schemeClr val="bg1"/>
                </a:solidFill>
                <a:latin typeface="Arial" panose="020B0604020202020204" pitchFamily="34" charset="0"/>
              </a:rPr>
              <a:t>. people chose </a:t>
            </a:r>
            <a:r>
              <a:rPr lang="en-ZA" altLang="en-US" sz="3200">
                <a:solidFill>
                  <a:srgbClr val="FF0000"/>
                </a:solidFill>
                <a:latin typeface="Arial" panose="020B0604020202020204" pitchFamily="34" charset="0"/>
              </a:rPr>
              <a:t>North facing </a:t>
            </a:r>
            <a:r>
              <a:rPr lang="en-ZA" altLang="en-US" sz="3200">
                <a:solidFill>
                  <a:schemeClr val="bg1"/>
                </a:solidFill>
                <a:latin typeface="Arial" panose="020B0604020202020204" pitchFamily="34" charset="0"/>
              </a:rPr>
              <a:t>slope.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32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ZA" altLang="en-US" sz="3200">
                <a:solidFill>
                  <a:schemeClr val="bg1"/>
                </a:solidFill>
                <a:latin typeface="Arial" panose="020B0604020202020204" pitchFamily="34" charset="0"/>
              </a:rPr>
              <a:t>Why: They are </a:t>
            </a:r>
            <a:r>
              <a:rPr lang="en-ZA" altLang="en-US" sz="3200">
                <a:solidFill>
                  <a:srgbClr val="FF0000"/>
                </a:solidFill>
                <a:latin typeface="Arial" panose="020B0604020202020204" pitchFamily="34" charset="0"/>
              </a:rPr>
              <a:t>warmer</a:t>
            </a:r>
            <a:r>
              <a:rPr lang="en-ZA" altLang="en-US" sz="3200">
                <a:solidFill>
                  <a:schemeClr val="bg1"/>
                </a:solidFill>
                <a:latin typeface="Arial" panose="020B0604020202020204" pitchFamily="34" charset="0"/>
              </a:rPr>
              <a:t> because the </a:t>
            </a:r>
            <a:r>
              <a:rPr lang="en-ZA" altLang="en-US" sz="3200">
                <a:solidFill>
                  <a:srgbClr val="FF0000"/>
                </a:solidFill>
                <a:latin typeface="Arial" panose="020B0604020202020204" pitchFamily="34" charset="0"/>
              </a:rPr>
              <a:t>sun is direct.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ZA" altLang="en-US" sz="3200">
                <a:solidFill>
                  <a:srgbClr val="FF0000"/>
                </a:solidFill>
                <a:latin typeface="Arial" panose="020B0604020202020204" pitchFamily="34" charset="0"/>
              </a:rPr>
              <a:t>Middle slopes</a:t>
            </a:r>
            <a:r>
              <a:rPr lang="en-ZA" altLang="en-US" sz="3200">
                <a:solidFill>
                  <a:schemeClr val="bg1"/>
                </a:solidFill>
                <a:latin typeface="Arial" panose="020B0604020202020204" pitchFamily="34" charset="0"/>
              </a:rPr>
              <a:t> are preferred</a:t>
            </a:r>
            <a:endParaRPr lang="en-ZA" altLang="en-US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32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ZA" altLang="en-US" sz="3200">
                <a:solidFill>
                  <a:srgbClr val="FF0000"/>
                </a:solidFill>
                <a:latin typeface="Arial" panose="020B0604020202020204" pitchFamily="34" charset="0"/>
              </a:rPr>
              <a:t>In Katabatic</a:t>
            </a:r>
            <a:r>
              <a:rPr lang="en-ZA" altLang="en-US" sz="3200">
                <a:solidFill>
                  <a:schemeClr val="bg1"/>
                </a:solidFill>
                <a:latin typeface="Arial" panose="020B0604020202020204" pitchFamily="34" charset="0"/>
              </a:rPr>
              <a:t>: Bottom of valley has </a:t>
            </a:r>
            <a:r>
              <a:rPr lang="en-ZA" altLang="en-US" sz="3200">
                <a:solidFill>
                  <a:srgbClr val="FF0000"/>
                </a:solidFill>
                <a:latin typeface="Arial" panose="020B0604020202020204" pitchFamily="34" charset="0"/>
              </a:rPr>
              <a:t>frost/fog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9325"/>
            <a:ext cx="10150475" cy="666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Line 6"/>
          <p:cNvSpPr>
            <a:spLocks noChangeShapeType="1"/>
          </p:cNvSpPr>
          <p:nvPr/>
        </p:nvSpPr>
        <p:spPr bwMode="auto">
          <a:xfrm>
            <a:off x="3214688" y="2782888"/>
            <a:ext cx="1279525" cy="239712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370" tIns="50685" rIns="101370" bIns="50685"/>
          <a:lstStyle/>
          <a:p>
            <a:endParaRPr lang="en-US"/>
          </a:p>
        </p:txBody>
      </p:sp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4398963" y="2951163"/>
            <a:ext cx="79375" cy="1355725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370" tIns="50685" rIns="101370" bIns="50685"/>
          <a:lstStyle/>
          <a:p>
            <a:endParaRPr lang="en-US"/>
          </a:p>
        </p:txBody>
      </p:sp>
      <p:sp>
        <p:nvSpPr>
          <p:cNvPr id="86024" name="Line 8"/>
          <p:cNvSpPr>
            <a:spLocks noChangeShapeType="1"/>
          </p:cNvSpPr>
          <p:nvPr/>
        </p:nvSpPr>
        <p:spPr bwMode="auto">
          <a:xfrm>
            <a:off x="4229100" y="4806950"/>
            <a:ext cx="560388" cy="477838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370" tIns="50685" rIns="101370" bIns="50685"/>
          <a:lstStyle/>
          <a:p>
            <a:endParaRPr lang="en-US"/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 flipH="1">
            <a:off x="4229100" y="4216400"/>
            <a:ext cx="161925" cy="557213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370" tIns="50685" rIns="101370" bIns="50685"/>
          <a:lstStyle/>
          <a:p>
            <a:endParaRPr lang="en-US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6005513" y="5397500"/>
            <a:ext cx="1279525" cy="238125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370" tIns="50685" rIns="101370" bIns="50685"/>
          <a:lstStyle/>
          <a:p>
            <a:endParaRPr lang="en-US"/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>
            <a:off x="7273925" y="5649913"/>
            <a:ext cx="1279525" cy="239712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370" tIns="50685" rIns="101370" bIns="50685"/>
          <a:lstStyle/>
          <a:p>
            <a:endParaRPr lang="en-US"/>
          </a:p>
        </p:txBody>
      </p:sp>
      <p:sp>
        <p:nvSpPr>
          <p:cNvPr id="86028" name="Line 12"/>
          <p:cNvSpPr>
            <a:spLocks noChangeShapeType="1"/>
          </p:cNvSpPr>
          <p:nvPr/>
        </p:nvSpPr>
        <p:spPr bwMode="auto">
          <a:xfrm>
            <a:off x="4821238" y="5229225"/>
            <a:ext cx="1279525" cy="15875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370" tIns="50685" rIns="101370" bIns="50685"/>
          <a:lstStyle/>
          <a:p>
            <a:endParaRPr lang="en-US"/>
          </a:p>
        </p:txBody>
      </p:sp>
      <p:sp>
        <p:nvSpPr>
          <p:cNvPr id="86030" name="Line 14"/>
          <p:cNvSpPr>
            <a:spLocks noChangeShapeType="1"/>
          </p:cNvSpPr>
          <p:nvPr/>
        </p:nvSpPr>
        <p:spPr bwMode="auto">
          <a:xfrm>
            <a:off x="8458200" y="5818188"/>
            <a:ext cx="1558925" cy="239712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1370" tIns="50685" rIns="101370" bIns="50685"/>
          <a:lstStyle/>
          <a:p>
            <a:endParaRPr lang="en-US"/>
          </a:p>
        </p:txBody>
      </p:sp>
      <p:pic>
        <p:nvPicPr>
          <p:cNvPr id="86032" name="Picture 16" descr="j02335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758825"/>
            <a:ext cx="110807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33" name="AutoShape 17"/>
          <p:cNvSpPr>
            <a:spLocks noChangeArrowheads="1"/>
          </p:cNvSpPr>
          <p:nvPr/>
        </p:nvSpPr>
        <p:spPr bwMode="auto">
          <a:xfrm rot="8778596">
            <a:off x="5443538" y="2139950"/>
            <a:ext cx="3403600" cy="6889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101370" tIns="50685" rIns="101370" bIns="5068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2100" b="1"/>
              <a:t>PERPENDICULAR</a:t>
            </a:r>
            <a:endParaRPr lang="en-GB" altLang="en-US" sz="2100" b="1"/>
          </a:p>
        </p:txBody>
      </p:sp>
      <p:sp>
        <p:nvSpPr>
          <p:cNvPr id="86035" name="Text Box 19"/>
          <p:cNvSpPr txBox="1">
            <a:spLocks noChangeArrowheads="1"/>
          </p:cNvSpPr>
          <p:nvPr/>
        </p:nvSpPr>
        <p:spPr bwMode="auto">
          <a:xfrm>
            <a:off x="5954713" y="5627688"/>
            <a:ext cx="1677987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370" tIns="50685" rIns="101370" bIns="5068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2400">
                <a:latin typeface="Arial Black" panose="020B0A04020102020204" pitchFamily="34" charset="0"/>
              </a:rPr>
              <a:t>SNOW</a:t>
            </a:r>
            <a:endParaRPr lang="en-GB" altLang="en-US" sz="2400">
              <a:latin typeface="Arial Black" panose="020B0A04020102020204" pitchFamily="34" charset="0"/>
            </a:endParaRPr>
          </a:p>
        </p:txBody>
      </p:sp>
      <p:sp>
        <p:nvSpPr>
          <p:cNvPr id="86036" name="Text Box 20"/>
          <p:cNvSpPr txBox="1">
            <a:spLocks noChangeArrowheads="1"/>
          </p:cNvSpPr>
          <p:nvPr/>
        </p:nvSpPr>
        <p:spPr bwMode="auto">
          <a:xfrm>
            <a:off x="6115050" y="4672013"/>
            <a:ext cx="27178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370" tIns="50685" rIns="101370" bIns="5068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2400">
                <a:solidFill>
                  <a:schemeClr val="bg1"/>
                </a:solidFill>
                <a:latin typeface="Arial Black" panose="020B0A04020102020204" pitchFamily="34" charset="0"/>
              </a:rPr>
              <a:t>NO SNOW</a:t>
            </a:r>
            <a:endParaRPr lang="en-GB" altLang="en-US" sz="24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6037" name="Text Box 21"/>
          <p:cNvSpPr txBox="1">
            <a:spLocks noChangeArrowheads="1"/>
          </p:cNvSpPr>
          <p:nvPr/>
        </p:nvSpPr>
        <p:spPr bwMode="auto">
          <a:xfrm>
            <a:off x="4514850" y="3476625"/>
            <a:ext cx="247808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370" tIns="50685" rIns="101370" bIns="5068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2400">
                <a:solidFill>
                  <a:schemeClr val="bg1"/>
                </a:solidFill>
                <a:latin typeface="Arial Black" panose="020B0A04020102020204" pitchFamily="34" charset="0"/>
              </a:rPr>
              <a:t>WARMER</a:t>
            </a:r>
            <a:endParaRPr lang="en-GB" altLang="en-US" sz="24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6038" name="Text Box 22"/>
          <p:cNvSpPr txBox="1">
            <a:spLocks noChangeArrowheads="1"/>
          </p:cNvSpPr>
          <p:nvPr/>
        </p:nvSpPr>
        <p:spPr bwMode="auto">
          <a:xfrm>
            <a:off x="6354763" y="6265863"/>
            <a:ext cx="183832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370" tIns="50685" rIns="101370" bIns="5068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ZA" altLang="en-US" sz="2400">
                <a:latin typeface="Arial Black" panose="020B0A04020102020204" pitchFamily="34" charset="0"/>
              </a:rPr>
              <a:t>COLDER</a:t>
            </a:r>
            <a:endParaRPr lang="en-GB" altLang="en-US" sz="2400">
              <a:latin typeface="Arial Black" panose="020B0A04020102020204" pitchFamily="34" charset="0"/>
            </a:endParaRPr>
          </a:p>
        </p:txBody>
      </p:sp>
      <p:sp>
        <p:nvSpPr>
          <p:cNvPr id="86039" name="Text Box 23"/>
          <p:cNvSpPr txBox="1">
            <a:spLocks noChangeArrowheads="1"/>
          </p:cNvSpPr>
          <p:nvPr/>
        </p:nvSpPr>
        <p:spPr bwMode="auto">
          <a:xfrm rot="-1992570">
            <a:off x="-77788" y="5627688"/>
            <a:ext cx="3660776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70" tIns="50685" rIns="101370" bIns="50685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ZA" sz="2400" b="1" dirty="0">
                <a:solidFill>
                  <a:schemeClr val="bg1"/>
                </a:solidFill>
                <a:latin typeface="+mj-lt"/>
                <a:cs typeface="Arial" charset="0"/>
              </a:rPr>
              <a:t>SHADOW ZONE</a:t>
            </a:r>
            <a:endParaRPr lang="en-GB" sz="24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86040" name="Text Box 24"/>
          <p:cNvSpPr txBox="1">
            <a:spLocks noChangeArrowheads="1"/>
          </p:cNvSpPr>
          <p:nvPr/>
        </p:nvSpPr>
        <p:spPr bwMode="auto">
          <a:xfrm>
            <a:off x="9671050" y="3121025"/>
            <a:ext cx="479425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370" tIns="50685" rIns="101370" bIns="5068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2400">
                <a:solidFill>
                  <a:schemeClr val="bg1"/>
                </a:solidFill>
                <a:latin typeface="Arial Black" panose="020B0A04020102020204" pitchFamily="34" charset="0"/>
              </a:rPr>
              <a:t>NORTH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86041" name="Text Box 25"/>
          <p:cNvSpPr txBox="1">
            <a:spLocks noChangeArrowheads="1"/>
          </p:cNvSpPr>
          <p:nvPr/>
        </p:nvSpPr>
        <p:spPr bwMode="auto">
          <a:xfrm>
            <a:off x="169863" y="3457575"/>
            <a:ext cx="40005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370" tIns="50685" rIns="101370" bIns="5068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ZA" altLang="en-US" sz="2400">
                <a:solidFill>
                  <a:schemeClr val="bg1"/>
                </a:solidFill>
                <a:latin typeface="Arial Black" panose="020B0A04020102020204" pitchFamily="34" charset="0"/>
              </a:rPr>
              <a:t>SOUT</a:t>
            </a:r>
            <a:r>
              <a:rPr lang="en-GB" altLang="en-US" sz="2400">
                <a:solidFill>
                  <a:schemeClr val="bg1"/>
                </a:solidFill>
                <a:latin typeface="Arial Black" panose="020B0A04020102020204" pitchFamily="34" charset="0"/>
              </a:rPr>
              <a:t>H</a:t>
            </a:r>
            <a:endParaRPr lang="en-ZA" altLang="en-US" sz="24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855788" y="107950"/>
            <a:ext cx="78581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70" tIns="50685" rIns="101370" bIns="50685">
            <a:spAutoFit/>
          </a:bodyPr>
          <a:lstStyle/>
          <a:p>
            <a:pPr eaLnBrk="1" hangingPunct="1">
              <a:defRPr/>
            </a:pPr>
            <a:endParaRPr lang="en-US" sz="800" dirty="0">
              <a:latin typeface="Arial Black" pitchFamily="34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3200" b="1" dirty="0">
                <a:latin typeface="+mj-lt"/>
                <a:cs typeface="Arial" charset="0"/>
              </a:rPr>
              <a:t>VALLEY CLIMATES  ASPECT (SH)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9863" y="1058863"/>
            <a:ext cx="85820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ZA" altLang="en-US" sz="3200">
                <a:solidFill>
                  <a:schemeClr val="bg1"/>
                </a:solidFill>
              </a:rPr>
              <a:t>ASPECT: The direction in which the slope faces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6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6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6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6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6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6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8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8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6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6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86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6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6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86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6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6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6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3" grpId="0" animBg="1"/>
      <p:bldP spid="8603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8382000" cy="1203325"/>
          </a:xfrm>
        </p:spPr>
        <p:txBody>
          <a:bodyPr/>
          <a:lstStyle/>
          <a:p>
            <a:r>
              <a:rPr lang="en-ZA" altLang="en-US"/>
              <a:t>General characteristics of Midlatitude cyclone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1203325"/>
            <a:ext cx="9601200" cy="6264275"/>
          </a:xfrm>
        </p:spPr>
        <p:txBody>
          <a:bodyPr/>
          <a:lstStyle/>
          <a:p>
            <a:r>
              <a:rPr lang="en-ZA" altLang="en-US" sz="2400"/>
              <a:t>Other names: Frontal depression, temperate cyclone, extra tropical cyclone</a:t>
            </a:r>
          </a:p>
          <a:p>
            <a:r>
              <a:rPr lang="en-ZA" altLang="en-US" sz="2400"/>
              <a:t>Midlatitude cyclone are found between40</a:t>
            </a:r>
            <a:r>
              <a:rPr lang="en-ZA" altLang="en-US" sz="2400" baseline="30000"/>
              <a:t>0</a:t>
            </a:r>
            <a:r>
              <a:rPr lang="en-ZA" altLang="en-US" sz="2400"/>
              <a:t>-60</a:t>
            </a:r>
            <a:r>
              <a:rPr lang="en-ZA" altLang="en-US" sz="2400" baseline="30000"/>
              <a:t>o</a:t>
            </a:r>
            <a:r>
              <a:rPr lang="en-ZA" altLang="en-US" sz="2400"/>
              <a:t> N and S Hemisphere</a:t>
            </a:r>
          </a:p>
          <a:p>
            <a:r>
              <a:rPr lang="en-ZA" altLang="en-US" sz="2400"/>
              <a:t>These cyclones occurs between 30</a:t>
            </a:r>
            <a:r>
              <a:rPr lang="en-ZA" altLang="en-US" sz="2400" baseline="30000"/>
              <a:t>0</a:t>
            </a:r>
            <a:r>
              <a:rPr lang="en-ZA" altLang="en-US" sz="2400"/>
              <a:t>-60</a:t>
            </a:r>
            <a:r>
              <a:rPr lang="en-ZA" altLang="en-US" sz="2400" baseline="30000"/>
              <a:t>o</a:t>
            </a:r>
            <a:r>
              <a:rPr lang="en-ZA" altLang="en-US" sz="2400"/>
              <a:t> N and S</a:t>
            </a:r>
          </a:p>
          <a:p>
            <a:r>
              <a:rPr lang="en-ZA" altLang="en-US" sz="2400"/>
              <a:t>Midlatitude cyclones move from West to east (</a:t>
            </a:r>
            <a:r>
              <a:rPr lang="en-ZA" altLang="en-US" sz="2400">
                <a:solidFill>
                  <a:srgbClr val="FF0000"/>
                </a:solidFill>
              </a:rPr>
              <a:t>driven/pushed</a:t>
            </a:r>
            <a:r>
              <a:rPr lang="en-ZA" altLang="en-US" sz="2400"/>
              <a:t> by Westerlies)</a:t>
            </a:r>
          </a:p>
          <a:p>
            <a:r>
              <a:rPr lang="en-ZA" altLang="en-US" sz="2400"/>
              <a:t>Occurs all year round in both hemispheres; </a:t>
            </a:r>
            <a:r>
              <a:rPr lang="en-ZA" altLang="en-US" sz="2400">
                <a:solidFill>
                  <a:srgbClr val="FF0000"/>
                </a:solidFill>
              </a:rPr>
              <a:t>affects</a:t>
            </a:r>
            <a:r>
              <a:rPr lang="en-ZA" altLang="en-US" sz="2400"/>
              <a:t> South Africa in </a:t>
            </a:r>
            <a:r>
              <a:rPr lang="en-ZA" altLang="en-US" sz="2400">
                <a:solidFill>
                  <a:srgbClr val="FF0000"/>
                </a:solidFill>
              </a:rPr>
              <a:t>winter</a:t>
            </a:r>
          </a:p>
          <a:p>
            <a:r>
              <a:rPr lang="en-ZA" altLang="en-US" sz="2400"/>
              <a:t>Associated with warm front, warm sector, cold front, cold sector</a:t>
            </a:r>
          </a:p>
          <a:p>
            <a:r>
              <a:rPr lang="en-ZA" altLang="en-US" sz="2400"/>
              <a:t>Weather conditions associated with a cold front : overcast, low temperatures, strong winds, heavy rain (Cumulonimbus clouds)</a:t>
            </a:r>
          </a:p>
          <a:p>
            <a:r>
              <a:rPr lang="en-ZA" altLang="en-US" sz="2400"/>
              <a:t>Western side of continents are affected by mid-latitudes cyclones</a:t>
            </a:r>
          </a:p>
          <a:p>
            <a:r>
              <a:rPr lang="en-ZA" altLang="en-US" sz="2400"/>
              <a:t>They rotate clockwise in S. Hemisphere and anti in N. hemisphere</a:t>
            </a:r>
          </a:p>
          <a:p>
            <a:r>
              <a:rPr lang="en-ZA" altLang="en-US" sz="2400"/>
              <a:t>They occur in families of 3-5 members with diameter of </a:t>
            </a:r>
          </a:p>
          <a:p>
            <a:endParaRPr lang="en-ZA" altLang="en-US" sz="2400"/>
          </a:p>
          <a:p>
            <a:endParaRPr lang="en-ZA" altLang="en-US" sz="2400"/>
          </a:p>
          <a:p>
            <a:endParaRPr lang="en-ZA" altLang="en-US" sz="2400"/>
          </a:p>
          <a:p>
            <a:endParaRPr lang="en-ZA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71550" y="152400"/>
            <a:ext cx="872172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70" tIns="50685" rIns="101370" bIns="50685"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Arial" charset="0"/>
              </a:rPr>
              <a:t>Valley winds</a:t>
            </a:r>
            <a:r>
              <a:rPr lang="en-US" sz="2800" b="1" dirty="0">
                <a:latin typeface="+mj-lt"/>
                <a:cs typeface="Arial" charset="0"/>
              </a:rPr>
              <a:t>: are winds that blow along the length of the valley. </a:t>
            </a:r>
            <a:r>
              <a:rPr lang="en-US" sz="2800" dirty="0">
                <a:latin typeface="Arial Black" pitchFamily="34" charset="0"/>
                <a:cs typeface="Arial" charset="0"/>
              </a:rPr>
              <a:t>  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22275" y="1096963"/>
            <a:ext cx="4357688" cy="3319462"/>
            <a:chOff x="381000" y="990600"/>
            <a:chExt cx="3924300" cy="3000375"/>
          </a:xfrm>
        </p:grpSpPr>
        <p:pic>
          <p:nvPicPr>
            <p:cNvPr id="419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990600"/>
              <a:ext cx="3924300" cy="300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9" name="TextBox 15"/>
            <p:cNvSpPr txBox="1">
              <a:spLocks noChangeArrowheads="1"/>
            </p:cNvSpPr>
            <p:nvPr/>
          </p:nvSpPr>
          <p:spPr bwMode="auto">
            <a:xfrm>
              <a:off x="1295400" y="1066800"/>
              <a:ext cx="1600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</a:rPr>
                <a:t>INSOLATION</a:t>
              </a:r>
            </a:p>
          </p:txBody>
        </p:sp>
        <p:sp>
          <p:nvSpPr>
            <p:cNvPr id="42000" name="TextBox 16"/>
            <p:cNvSpPr txBox="1">
              <a:spLocks noChangeArrowheads="1"/>
            </p:cNvSpPr>
            <p:nvPr/>
          </p:nvSpPr>
          <p:spPr bwMode="auto">
            <a:xfrm>
              <a:off x="1447800" y="2971800"/>
              <a:ext cx="2286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During day – land heated </a:t>
              </a: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5326063" y="1073150"/>
            <a:ext cx="4367212" cy="3298825"/>
            <a:chOff x="4876800" y="3876675"/>
            <a:chExt cx="3933825" cy="2981325"/>
          </a:xfrm>
        </p:grpSpPr>
        <p:pic>
          <p:nvPicPr>
            <p:cNvPr id="41996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3876675"/>
              <a:ext cx="3933825" cy="298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7" name="TextBox 29"/>
            <p:cNvSpPr txBox="1">
              <a:spLocks noChangeArrowheads="1"/>
            </p:cNvSpPr>
            <p:nvPr/>
          </p:nvSpPr>
          <p:spPr bwMode="auto">
            <a:xfrm>
              <a:off x="6629400" y="5410200"/>
              <a:ext cx="10668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Cold air decends</a:t>
              </a:r>
            </a:p>
          </p:txBody>
        </p:sp>
      </p:grp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685925" y="2619375"/>
            <a:ext cx="2284413" cy="506413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101370" tIns="50685" rIns="101370" bIns="50685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900" b="1">
                <a:solidFill>
                  <a:schemeClr val="bg1"/>
                </a:solidFill>
              </a:rPr>
              <a:t>WARM AIR</a:t>
            </a:r>
          </a:p>
        </p:txBody>
      </p:sp>
      <p:sp>
        <p:nvSpPr>
          <p:cNvPr id="8" name="Up Arrow 7"/>
          <p:cNvSpPr>
            <a:spLocks noChangeArrowheads="1"/>
          </p:cNvSpPr>
          <p:nvPr/>
        </p:nvSpPr>
        <p:spPr bwMode="auto">
          <a:xfrm flipH="1">
            <a:off x="3914775" y="2960688"/>
            <a:ext cx="169863" cy="833437"/>
          </a:xfrm>
          <a:prstGeom prst="upArrow">
            <a:avLst>
              <a:gd name="adj1" fmla="val 50000"/>
              <a:gd name="adj2" fmla="val 5017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" name="Up Arrow 28"/>
          <p:cNvSpPr>
            <a:spLocks noChangeArrowheads="1"/>
          </p:cNvSpPr>
          <p:nvPr/>
        </p:nvSpPr>
        <p:spPr bwMode="auto">
          <a:xfrm flipH="1">
            <a:off x="1744663" y="3014663"/>
            <a:ext cx="169862" cy="833437"/>
          </a:xfrm>
          <a:prstGeom prst="upArrow">
            <a:avLst>
              <a:gd name="adj1" fmla="val 50000"/>
              <a:gd name="adj2" fmla="val 5017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06550" y="1706563"/>
            <a:ext cx="2513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ZA" altLang="en-US" sz="3600">
                <a:solidFill>
                  <a:schemeClr val="accent2"/>
                </a:solidFill>
                <a:latin typeface="Algerian" panose="04020705040A02060702" pitchFamily="82" charset="0"/>
              </a:rPr>
              <a:t>ANABATIC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964238" y="1706563"/>
            <a:ext cx="2801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ZA" altLang="en-US" sz="3600">
                <a:solidFill>
                  <a:schemeClr val="accent2"/>
                </a:solidFill>
                <a:latin typeface="Algerian" panose="04020705040A02060702" pitchFamily="82" charset="0"/>
              </a:rPr>
              <a:t>KATABATIC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2275" y="4586288"/>
            <a:ext cx="4508500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ZA" dirty="0">
                <a:solidFill>
                  <a:srgbClr val="FF0000"/>
                </a:solidFill>
              </a:rPr>
              <a:t>Anabatic winds </a:t>
            </a:r>
            <a:r>
              <a:rPr lang="en-ZA" dirty="0"/>
              <a:t>occurs during the </a:t>
            </a:r>
            <a:r>
              <a:rPr lang="en-ZA" dirty="0">
                <a:solidFill>
                  <a:srgbClr val="FF0000"/>
                </a:solidFill>
              </a:rPr>
              <a:t>DAY</a:t>
            </a:r>
          </a:p>
          <a:p>
            <a:pPr>
              <a:defRPr/>
            </a:pPr>
            <a:endParaRPr lang="en-ZA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 startAt="2"/>
              <a:defRPr/>
            </a:pPr>
            <a:r>
              <a:rPr lang="en-ZA" dirty="0"/>
              <a:t>In the </a:t>
            </a:r>
            <a:r>
              <a:rPr lang="en-ZA" dirty="0">
                <a:solidFill>
                  <a:srgbClr val="FF0000"/>
                </a:solidFill>
              </a:rPr>
              <a:t>morning</a:t>
            </a:r>
            <a:r>
              <a:rPr lang="en-ZA" dirty="0"/>
              <a:t> the sun heats earth surface</a:t>
            </a:r>
          </a:p>
          <a:p>
            <a:pPr>
              <a:defRPr/>
            </a:pPr>
            <a:endParaRPr lang="en-ZA" dirty="0"/>
          </a:p>
          <a:p>
            <a:pPr marL="342900" indent="-342900">
              <a:buFont typeface="+mj-lt"/>
              <a:buAutoNum type="arabicPeriod" startAt="3"/>
              <a:defRPr/>
            </a:pPr>
            <a:r>
              <a:rPr lang="en-ZA" dirty="0"/>
              <a:t>The surrounding air is warmed up and forced to </a:t>
            </a:r>
            <a:r>
              <a:rPr lang="en-ZA" dirty="0">
                <a:solidFill>
                  <a:srgbClr val="FF0000"/>
                </a:solidFill>
              </a:rPr>
              <a:t>rise</a:t>
            </a:r>
          </a:p>
          <a:p>
            <a:pPr>
              <a:defRPr/>
            </a:pPr>
            <a:endParaRPr lang="en-ZA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arenR" startAt="4"/>
              <a:defRPr/>
            </a:pPr>
            <a:r>
              <a:rPr lang="en-ZA" dirty="0"/>
              <a:t>The wind blows </a:t>
            </a:r>
            <a:r>
              <a:rPr lang="en-ZA" dirty="0">
                <a:solidFill>
                  <a:srgbClr val="FF0000"/>
                </a:solidFill>
              </a:rPr>
              <a:t>UPSLOPE</a:t>
            </a:r>
            <a:r>
              <a:rPr lang="en-ZA" dirty="0"/>
              <a:t> and is known as </a:t>
            </a:r>
            <a:r>
              <a:rPr lang="en-ZA" dirty="0">
                <a:solidFill>
                  <a:srgbClr val="FF0000"/>
                </a:solidFill>
              </a:rPr>
              <a:t>Anabatic wind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26063" y="4586288"/>
            <a:ext cx="4367212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ZA" dirty="0"/>
              <a:t>At </a:t>
            </a:r>
            <a:r>
              <a:rPr lang="en-ZA" dirty="0">
                <a:solidFill>
                  <a:srgbClr val="FF0000"/>
                </a:solidFill>
              </a:rPr>
              <a:t>night the air lose energy</a:t>
            </a:r>
            <a:r>
              <a:rPr lang="en-ZA" dirty="0"/>
              <a:t> through </a:t>
            </a:r>
            <a:r>
              <a:rPr lang="en-ZA" dirty="0">
                <a:solidFill>
                  <a:srgbClr val="FF0000"/>
                </a:solidFill>
              </a:rPr>
              <a:t>terrestrial radiation </a:t>
            </a:r>
            <a:r>
              <a:rPr lang="en-ZA" dirty="0"/>
              <a:t>and become </a:t>
            </a:r>
            <a:r>
              <a:rPr lang="en-ZA" dirty="0">
                <a:solidFill>
                  <a:srgbClr val="FF0000"/>
                </a:solidFill>
              </a:rPr>
              <a:t>cold </a:t>
            </a:r>
            <a:r>
              <a:rPr lang="en-ZA" dirty="0"/>
              <a:t>and </a:t>
            </a:r>
            <a:r>
              <a:rPr lang="en-ZA" dirty="0">
                <a:solidFill>
                  <a:srgbClr val="FF0000"/>
                </a:solidFill>
              </a:rPr>
              <a:t>dense</a:t>
            </a:r>
            <a:r>
              <a:rPr lang="en-ZA" dirty="0"/>
              <a:t> hence </a:t>
            </a:r>
            <a:r>
              <a:rPr lang="en-ZA" dirty="0">
                <a:solidFill>
                  <a:srgbClr val="FF0000"/>
                </a:solidFill>
              </a:rPr>
              <a:t>SINKS.</a:t>
            </a:r>
          </a:p>
          <a:p>
            <a:pPr marL="342900" indent="-342900">
              <a:buFont typeface="+mj-lt"/>
              <a:buAutoNum type="arabicPeriod" startAt="2"/>
              <a:defRPr/>
            </a:pPr>
            <a:r>
              <a:rPr lang="en-ZA" dirty="0">
                <a:solidFill>
                  <a:srgbClr val="FF0000"/>
                </a:solidFill>
              </a:rPr>
              <a:t>Slopes</a:t>
            </a:r>
            <a:r>
              <a:rPr lang="en-ZA" dirty="0"/>
              <a:t> are cooled down and air in </a:t>
            </a:r>
            <a:r>
              <a:rPr lang="en-ZA" dirty="0">
                <a:solidFill>
                  <a:srgbClr val="FF0000"/>
                </a:solidFill>
              </a:rPr>
              <a:t>contact</a:t>
            </a:r>
            <a:r>
              <a:rPr lang="en-ZA" dirty="0"/>
              <a:t> also cools and </a:t>
            </a:r>
            <a:r>
              <a:rPr lang="en-ZA" dirty="0">
                <a:solidFill>
                  <a:srgbClr val="FF0000"/>
                </a:solidFill>
              </a:rPr>
              <a:t>SINKS.</a:t>
            </a:r>
          </a:p>
          <a:p>
            <a:pPr marL="342900" indent="-342900">
              <a:buFont typeface="+mj-lt"/>
              <a:buAutoNum type="arabicPeriod" startAt="2"/>
              <a:defRPr/>
            </a:pPr>
            <a:r>
              <a:rPr lang="en-ZA" dirty="0"/>
              <a:t>Katabatic</a:t>
            </a:r>
            <a:r>
              <a:rPr lang="en-ZA" dirty="0">
                <a:solidFill>
                  <a:srgbClr val="FF0000"/>
                </a:solidFill>
              </a:rPr>
              <a:t> winds occurs at </a:t>
            </a:r>
            <a:r>
              <a:rPr lang="en-ZA" dirty="0"/>
              <a:t>NIGHT.</a:t>
            </a:r>
          </a:p>
          <a:p>
            <a:pPr marL="342900" indent="-342900">
              <a:buFont typeface="+mj-lt"/>
              <a:buAutoNum type="arabicPeriod" startAt="2"/>
              <a:defRPr/>
            </a:pPr>
            <a:endParaRPr lang="en-ZA" dirty="0"/>
          </a:p>
          <a:p>
            <a:pPr>
              <a:defRPr/>
            </a:pPr>
            <a:r>
              <a:rPr lang="en-ZA" dirty="0">
                <a:solidFill>
                  <a:srgbClr val="FF0000"/>
                </a:solidFill>
              </a:rPr>
              <a:t>4. </a:t>
            </a:r>
            <a:r>
              <a:rPr lang="en-ZA" dirty="0"/>
              <a:t>The wind blows </a:t>
            </a:r>
            <a:r>
              <a:rPr lang="en-ZA" dirty="0">
                <a:solidFill>
                  <a:srgbClr val="FF0000"/>
                </a:solidFill>
              </a:rPr>
              <a:t>DOWNSLOPE</a:t>
            </a:r>
            <a:r>
              <a:rPr lang="en-ZA" dirty="0"/>
              <a:t> and are known as </a:t>
            </a:r>
            <a:r>
              <a:rPr lang="en-ZA" dirty="0">
                <a:solidFill>
                  <a:srgbClr val="FF0000"/>
                </a:solidFill>
              </a:rPr>
              <a:t>Katabatic winds.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Z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8" grpId="0" animBg="1"/>
      <p:bldP spid="29" grpId="0" animBg="1"/>
      <p:bldP spid="9" grpId="0"/>
      <p:bldP spid="31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4283075" y="266700"/>
            <a:ext cx="4857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4000" b="1">
                <a:solidFill>
                  <a:schemeClr val="bg1"/>
                </a:solidFill>
              </a:rPr>
              <a:t>URBAN CLIMATES</a:t>
            </a:r>
          </a:p>
        </p:txBody>
      </p:sp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3817938" y="1190625"/>
            <a:ext cx="62261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ZA" altLang="en-US">
                <a:solidFill>
                  <a:schemeClr val="bg1"/>
                </a:solidFill>
              </a:rPr>
              <a:t>: High temperature in CBD than the surrounding rural areas</a:t>
            </a:r>
          </a:p>
          <a:p>
            <a:pPr eaLnBrk="1" hangingPunct="1">
              <a:spcBef>
                <a:spcPct val="0"/>
              </a:spcBef>
            </a:pPr>
            <a:endParaRPr lang="en-ZA" altLang="en-US">
              <a:solidFill>
                <a:schemeClr val="bg1"/>
              </a:solidFill>
            </a:endParaRPr>
          </a:p>
        </p:txBody>
      </p:sp>
      <p:sp>
        <p:nvSpPr>
          <p:cNvPr id="44036" name="Title 1"/>
          <p:cNvSpPr>
            <a:spLocks noGrp="1"/>
          </p:cNvSpPr>
          <p:nvPr>
            <p:ph type="title"/>
          </p:nvPr>
        </p:nvSpPr>
        <p:spPr>
          <a:xfrm>
            <a:off x="611188" y="76200"/>
            <a:ext cx="9371012" cy="1114425"/>
          </a:xfrm>
        </p:spPr>
        <p:txBody>
          <a:bodyPr/>
          <a:lstStyle/>
          <a:p>
            <a:pPr algn="ctr"/>
            <a:r>
              <a:rPr lang="en-ZA" altLang="en-US" sz="3200">
                <a:solidFill>
                  <a:srgbClr val="FF0000"/>
                </a:solidFill>
              </a:rPr>
              <a:t>Urban Climates</a:t>
            </a:r>
            <a:r>
              <a:rPr lang="en-ZA" altLang="en-US" sz="3200">
                <a:solidFill>
                  <a:schemeClr val="accent2"/>
                </a:solidFill>
              </a:rPr>
              <a:t> </a:t>
            </a:r>
            <a:br>
              <a:rPr lang="en-ZA" altLang="en-US" sz="3200">
                <a:solidFill>
                  <a:schemeClr val="accent2"/>
                </a:solidFill>
              </a:rPr>
            </a:br>
            <a:r>
              <a:rPr lang="en-ZA" altLang="en-US" sz="3200">
                <a:solidFill>
                  <a:schemeClr val="accent2"/>
                </a:solidFill>
              </a:rPr>
              <a:t>Difference between Rural and Urban climates</a:t>
            </a:r>
            <a:endParaRPr lang="en-ZA" altLang="en-US" sz="320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322263" y="1524000"/>
          <a:ext cx="9583737" cy="5943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6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068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2121">
                <a:tc>
                  <a:txBody>
                    <a:bodyPr/>
                    <a:lstStyle/>
                    <a:p>
                      <a:r>
                        <a:rPr lang="en-ZA" sz="1800" dirty="0"/>
                        <a:t>Element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Urban versus Rural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Reason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1196">
                <a:tc>
                  <a:txBody>
                    <a:bodyPr/>
                    <a:lstStyle/>
                    <a:p>
                      <a:r>
                        <a:rPr lang="en-ZA" sz="1800" dirty="0"/>
                        <a:t>Temperature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Cities are warmer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More artificial, concrete, tarred roads less water bodies, pollution and less vegetation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2121">
                <a:tc>
                  <a:txBody>
                    <a:bodyPr/>
                    <a:lstStyle/>
                    <a:p>
                      <a:r>
                        <a:rPr lang="en-ZA" sz="1800" dirty="0"/>
                        <a:t>Wind speed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Less speed in cities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Building act as windbreakers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87422">
                <a:tc>
                  <a:txBody>
                    <a:bodyPr/>
                    <a:lstStyle/>
                    <a:p>
                      <a:r>
                        <a:rPr lang="en-ZA" sz="1800" dirty="0"/>
                        <a:t>Humidity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Less in cities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Less plants thus less evapotranspiration</a:t>
                      </a:r>
                    </a:p>
                    <a:p>
                      <a:r>
                        <a:rPr lang="en-ZA" sz="1800" dirty="0"/>
                        <a:t>Less</a:t>
                      </a:r>
                      <a:r>
                        <a:rPr lang="en-ZA" sz="1800" baseline="0" dirty="0"/>
                        <a:t> water bodies due to drains</a:t>
                      </a:r>
                    </a:p>
                    <a:p>
                      <a:r>
                        <a:rPr lang="en-ZA" sz="1800" baseline="0" dirty="0"/>
                        <a:t>More evaporation due to artificials</a:t>
                      </a:r>
                      <a:endParaRPr lang="en-ZA" sz="1800" dirty="0"/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87422">
                <a:tc>
                  <a:txBody>
                    <a:bodyPr/>
                    <a:lstStyle/>
                    <a:p>
                      <a:r>
                        <a:rPr lang="en-ZA" sz="1800" dirty="0"/>
                        <a:t>Clouds, fog and precipitation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More clouds , fog, smog in urban areas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More dust in cities act as hygroscopic nuclei and promotes </a:t>
                      </a:r>
                      <a:r>
                        <a:rPr lang="en-ZA" sz="1800" dirty="0" err="1"/>
                        <a:t>condenstaion</a:t>
                      </a:r>
                      <a:endParaRPr lang="en-ZA" sz="1800" dirty="0"/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01196">
                <a:tc>
                  <a:txBody>
                    <a:bodyPr/>
                    <a:lstStyle/>
                    <a:p>
                      <a:r>
                        <a:rPr lang="en-ZA" sz="1800" dirty="0"/>
                        <a:t>Sunshine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Less in cities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High buildings block incoming sun rays and more shadow zone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2121">
                <a:tc>
                  <a:txBody>
                    <a:bodyPr/>
                    <a:lstStyle/>
                    <a:p>
                      <a:endParaRPr lang="en-ZA" sz="180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en-ZA" sz="180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463" y="12700"/>
            <a:ext cx="9134475" cy="1265238"/>
          </a:xfrm>
        </p:spPr>
        <p:txBody>
          <a:bodyPr/>
          <a:lstStyle/>
          <a:p>
            <a:r>
              <a:rPr lang="en-ZA" altLang="en-US" sz="2800">
                <a:solidFill>
                  <a:srgbClr val="FF0000"/>
                </a:solidFill>
              </a:rPr>
              <a:t>Urban heat Island</a:t>
            </a:r>
            <a:r>
              <a:rPr lang="en-ZA" altLang="en-US" sz="2800"/>
              <a:t>: High temperature in cities than the surrounding rural areas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" y="1243013"/>
            <a:ext cx="4484688" cy="490537"/>
          </a:xfrm>
        </p:spPr>
        <p:txBody>
          <a:bodyPr/>
          <a:lstStyle/>
          <a:p>
            <a:r>
              <a:rPr lang="en-ZA" altLang="en-US" u="sng">
                <a:solidFill>
                  <a:srgbClr val="C00000"/>
                </a:solidFill>
              </a:rPr>
              <a:t>Causes of Urban Heat Island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" y="1708150"/>
            <a:ext cx="4886325" cy="383540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ZA" altLang="en-US">
                <a:solidFill>
                  <a:srgbClr val="7030A0"/>
                </a:solidFill>
              </a:rPr>
              <a:t>Tall building which traps heat</a:t>
            </a:r>
          </a:p>
          <a:p>
            <a:pPr marL="457200" indent="-457200">
              <a:buFontTx/>
              <a:buAutoNum type="arabicPeriod"/>
            </a:pPr>
            <a:r>
              <a:rPr lang="en-ZA" altLang="en-US">
                <a:solidFill>
                  <a:srgbClr val="7030A0"/>
                </a:solidFill>
              </a:rPr>
              <a:t>Less vegetation that releases oxygen that cools city.</a:t>
            </a:r>
          </a:p>
          <a:p>
            <a:pPr marL="457200" indent="-457200">
              <a:buFontTx/>
              <a:buAutoNum type="arabicPeriod"/>
            </a:pPr>
            <a:r>
              <a:rPr lang="en-ZA" altLang="en-US">
                <a:solidFill>
                  <a:srgbClr val="7030A0"/>
                </a:solidFill>
              </a:rPr>
              <a:t>Air pollution that traps heat, as carbon dioxide traps long wave radiation</a:t>
            </a:r>
          </a:p>
          <a:p>
            <a:pPr marL="457200" indent="-457200">
              <a:buFontTx/>
              <a:buAutoNum type="arabicPeriod"/>
            </a:pPr>
            <a:r>
              <a:rPr lang="en-ZA" altLang="en-US">
                <a:solidFill>
                  <a:srgbClr val="7030A0"/>
                </a:solidFill>
              </a:rPr>
              <a:t>Artificials like concrete, tarred roads, pavements </a:t>
            </a:r>
          </a:p>
          <a:p>
            <a:pPr marL="457200" indent="-457200">
              <a:buFontTx/>
              <a:buAutoNum type="arabicPeriod"/>
            </a:pPr>
            <a:r>
              <a:rPr lang="en-ZA" altLang="en-US">
                <a:solidFill>
                  <a:srgbClr val="7030A0"/>
                </a:solidFill>
              </a:rPr>
              <a:t>Traffic congestion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700" y="1255713"/>
            <a:ext cx="4486275" cy="708025"/>
          </a:xfrm>
        </p:spPr>
        <p:txBody>
          <a:bodyPr/>
          <a:lstStyle/>
          <a:p>
            <a:pPr>
              <a:defRPr/>
            </a:pPr>
            <a:r>
              <a:rPr lang="en-ZA" u="sng" dirty="0">
                <a:solidFill>
                  <a:schemeClr val="accent5">
                    <a:lumMod val="50000"/>
                  </a:schemeClr>
                </a:solidFill>
              </a:rPr>
              <a:t>Solutions/strategies to reduce Urban Heat Island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73663" y="1943100"/>
            <a:ext cx="4486275" cy="2290763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ZA" altLang="en-US">
                <a:solidFill>
                  <a:srgbClr val="FFC000"/>
                </a:solidFill>
              </a:rPr>
              <a:t>Plant on roof tops</a:t>
            </a:r>
          </a:p>
          <a:p>
            <a:pPr marL="457200" indent="-457200">
              <a:buFontTx/>
              <a:buAutoNum type="arabicPeriod"/>
            </a:pPr>
            <a:r>
              <a:rPr lang="en-ZA" altLang="en-US">
                <a:solidFill>
                  <a:srgbClr val="FFC000"/>
                </a:solidFill>
              </a:rPr>
              <a:t>Plant more vegetation</a:t>
            </a:r>
          </a:p>
          <a:p>
            <a:pPr marL="457200" indent="-457200">
              <a:buFontTx/>
              <a:buAutoNum type="arabicPeriod"/>
            </a:pPr>
            <a:r>
              <a:rPr lang="en-ZA" altLang="en-US">
                <a:solidFill>
                  <a:srgbClr val="FFC000"/>
                </a:solidFill>
              </a:rPr>
              <a:t>Use synchronised robots</a:t>
            </a:r>
          </a:p>
          <a:p>
            <a:pPr marL="457200" indent="-457200">
              <a:buFontTx/>
              <a:buAutoNum type="arabicPeriod"/>
            </a:pPr>
            <a:r>
              <a:rPr lang="en-ZA" altLang="en-US">
                <a:solidFill>
                  <a:srgbClr val="FFC000"/>
                </a:solidFill>
              </a:rPr>
              <a:t>Flexi business times</a:t>
            </a:r>
          </a:p>
          <a:p>
            <a:pPr marL="457200" indent="-457200">
              <a:buFontTx/>
              <a:buAutoNum type="arabicPeriod"/>
            </a:pPr>
            <a:r>
              <a:rPr lang="en-ZA" altLang="en-US">
                <a:solidFill>
                  <a:srgbClr val="FFC000"/>
                </a:solidFill>
              </a:rPr>
              <a:t>Use public transport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5013" y="4697413"/>
            <a:ext cx="6788150" cy="2616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b="1" u="sng" dirty="0">
                <a:solidFill>
                  <a:srgbClr val="FF0000"/>
                </a:solidFill>
              </a:rPr>
              <a:t>Effects of urban heat Island:</a:t>
            </a:r>
          </a:p>
          <a:p>
            <a:pPr>
              <a:defRPr/>
            </a:pPr>
            <a:r>
              <a:rPr lang="en-ZA" sz="2800" u="sng" dirty="0">
                <a:latin typeface="Baskerville Old Face" panose="02020602080505020303" pitchFamily="18" charset="0"/>
              </a:rPr>
              <a:t>Positive effects: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ZA" dirty="0"/>
              <a:t>Less heating is required in cold places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ZA" dirty="0"/>
              <a:t>Snowfall is reduced and roads are safer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ZA" dirty="0"/>
              <a:t>More rainfall and condensation</a:t>
            </a:r>
          </a:p>
          <a:p>
            <a:pPr>
              <a:defRPr/>
            </a:pPr>
            <a:r>
              <a:rPr lang="en-ZA" sz="2800" u="sng" dirty="0">
                <a:latin typeface="Baskerville Old Face" panose="02020602080505020303" pitchFamily="18" charset="0"/>
              </a:rPr>
              <a:t>Negative effects: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n-ZA" dirty="0"/>
              <a:t>More air conditioners which uses more energy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n-ZA" dirty="0"/>
              <a:t>High temperature can lead to stroke, discomfort to 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/>
              <a:t>How Midlatitude cyclone </a:t>
            </a:r>
            <a:r>
              <a:rPr lang="en-ZA" altLang="en-US">
                <a:solidFill>
                  <a:srgbClr val="FF0000"/>
                </a:solidFill>
              </a:rPr>
              <a:t>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3325"/>
            <a:ext cx="9601200" cy="2879725"/>
          </a:xfrm>
        </p:spPr>
        <p:txBody>
          <a:bodyPr/>
          <a:lstStyle/>
          <a:p>
            <a:r>
              <a:rPr lang="en-ZA" altLang="en-US" sz="2800"/>
              <a:t>There must be temperature contrast between westerlies and polar easterlies to form polar front.</a:t>
            </a:r>
          </a:p>
          <a:p>
            <a:r>
              <a:rPr lang="en-ZA" altLang="en-US" sz="2800"/>
              <a:t>There must be disturbance in Jet stream which pushes cold air into warm air.</a:t>
            </a:r>
          </a:p>
          <a:p>
            <a:r>
              <a:rPr lang="en-ZA" altLang="en-US" sz="2800"/>
              <a:t>A low pressure develops when warm air rises above cold air as driven by westerlies.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4083050"/>
            <a:ext cx="9601200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2800" u="sng" dirty="0"/>
              <a:t>Conditions necessary for development of Midlatitude cyclone</a:t>
            </a:r>
          </a:p>
          <a:p>
            <a:pPr>
              <a:defRPr/>
            </a:pPr>
            <a:endParaRPr lang="en-ZA" sz="2800" dirty="0"/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ZA" sz="2800" dirty="0"/>
              <a:t>Difference between land and sea temperature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ZA" sz="2800" dirty="0"/>
              <a:t>Shape of coastline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ZA" sz="2800" dirty="0"/>
              <a:t>Acceleration of any of air masses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ZA" sz="2800" dirty="0"/>
              <a:t>Mountain ranges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3"/>
          <p:cNvSpPr txBox="1">
            <a:spLocks noChangeArrowheads="1"/>
          </p:cNvSpPr>
          <p:nvPr/>
        </p:nvSpPr>
        <p:spPr bwMode="auto">
          <a:xfrm>
            <a:off x="1522413" y="336550"/>
            <a:ext cx="86280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370" tIns="50685" rIns="101370" bIns="5068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MIDLATTITUDE CYCLONE: STAGES</a:t>
            </a:r>
          </a:p>
        </p:txBody>
      </p:sp>
      <p:pic>
        <p:nvPicPr>
          <p:cNvPr id="13344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3457575"/>
            <a:ext cx="4329112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28600" y="979488"/>
            <a:ext cx="2906713" cy="2266950"/>
            <a:chOff x="1295400" y="914400"/>
            <a:chExt cx="2619375" cy="2047875"/>
          </a:xfrm>
        </p:grpSpPr>
        <p:pic>
          <p:nvPicPr>
            <p:cNvPr id="13337" name="Picture 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295400"/>
              <a:ext cx="2619375" cy="166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8" name="TextBox 22"/>
            <p:cNvSpPr txBox="1">
              <a:spLocks noChangeArrowheads="1"/>
            </p:cNvSpPr>
            <p:nvPr/>
          </p:nvSpPr>
          <p:spPr bwMode="auto">
            <a:xfrm>
              <a:off x="1524000" y="914400"/>
              <a:ext cx="2287590" cy="389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b="1"/>
                <a:t>1  INITIAL STAGE 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6321425" y="1008063"/>
            <a:ext cx="3829050" cy="2362200"/>
            <a:chOff x="5601670" y="838200"/>
            <a:chExt cx="3542501" cy="2133600"/>
          </a:xfrm>
        </p:grpSpPr>
        <p:pic>
          <p:nvPicPr>
            <p:cNvPr id="13335" name="Picture 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219200"/>
              <a:ext cx="2768735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6" name="TextBox 23"/>
            <p:cNvSpPr txBox="1">
              <a:spLocks noChangeArrowheads="1"/>
            </p:cNvSpPr>
            <p:nvPr/>
          </p:nvSpPr>
          <p:spPr bwMode="auto">
            <a:xfrm>
              <a:off x="5601670" y="838200"/>
              <a:ext cx="3542501" cy="389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b="1"/>
                <a:t>2  DEVELOPMENT STAGE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69863" y="4048125"/>
            <a:ext cx="2905125" cy="2455863"/>
            <a:chOff x="152400" y="3657600"/>
            <a:chExt cx="2617672" cy="2219325"/>
          </a:xfrm>
        </p:grpSpPr>
        <p:pic>
          <p:nvPicPr>
            <p:cNvPr id="13333" name="Picture 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038600"/>
              <a:ext cx="2447925" cy="183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4" name="TextBox 24"/>
            <p:cNvSpPr txBox="1">
              <a:spLocks noChangeArrowheads="1"/>
            </p:cNvSpPr>
            <p:nvPr/>
          </p:nvSpPr>
          <p:spPr bwMode="auto">
            <a:xfrm>
              <a:off x="260245" y="3657600"/>
              <a:ext cx="2509827" cy="389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b="1"/>
                <a:t>3  MATURE STAGE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7359650" y="3943350"/>
            <a:ext cx="2790825" cy="2530475"/>
            <a:chOff x="6629400" y="3962400"/>
            <a:chExt cx="2515053" cy="2286000"/>
          </a:xfrm>
        </p:grpSpPr>
        <p:pic>
          <p:nvPicPr>
            <p:cNvPr id="13331" name="Picture 3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4343400"/>
              <a:ext cx="2362626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2" name="TextBox 25"/>
            <p:cNvSpPr txBox="1">
              <a:spLocks noChangeArrowheads="1"/>
            </p:cNvSpPr>
            <p:nvPr/>
          </p:nvSpPr>
          <p:spPr bwMode="auto">
            <a:xfrm>
              <a:off x="6695711" y="3962400"/>
              <a:ext cx="2448742" cy="389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b="1"/>
                <a:t>4  OCCLUSION</a:t>
              </a:r>
            </a:p>
          </p:txBody>
        </p:sp>
      </p:grp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 rot="10800000" flipV="1">
            <a:off x="3636963" y="2446338"/>
            <a:ext cx="3214687" cy="21923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 flipV="1">
            <a:off x="1438275" y="5397500"/>
            <a:ext cx="3044825" cy="252413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rot="10800000">
            <a:off x="5329238" y="6156325"/>
            <a:ext cx="3128962" cy="16827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982913" y="6453188"/>
            <a:ext cx="42148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2200" b="1">
                <a:solidFill>
                  <a:srgbClr val="FF0000"/>
                </a:solidFill>
              </a:rPr>
              <a:t>FAMILY OF CYCLONES</a:t>
            </a:r>
          </a:p>
        </p:txBody>
      </p:sp>
      <p:cxnSp>
        <p:nvCxnSpPr>
          <p:cNvPr id="13324" name="Straight Arrow Connector 6"/>
          <p:cNvCxnSpPr>
            <a:cxnSpLocks noChangeShapeType="1"/>
          </p:cNvCxnSpPr>
          <p:nvPr/>
        </p:nvCxnSpPr>
        <p:spPr bwMode="auto">
          <a:xfrm flipV="1">
            <a:off x="754063" y="2354263"/>
            <a:ext cx="144462" cy="12969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5" name="TextBox 9"/>
          <p:cNvSpPr txBox="1">
            <a:spLocks noChangeArrowheads="1"/>
          </p:cNvSpPr>
          <p:nvPr/>
        </p:nvSpPr>
        <p:spPr bwMode="auto">
          <a:xfrm>
            <a:off x="288925" y="3457575"/>
            <a:ext cx="1690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ZA" altLang="en-US"/>
              <a:t>Polar front</a:t>
            </a:r>
          </a:p>
        </p:txBody>
      </p:sp>
      <p:cxnSp>
        <p:nvCxnSpPr>
          <p:cNvPr id="13326" name="Straight Arrow Connector 11"/>
          <p:cNvCxnSpPr>
            <a:cxnSpLocks noChangeShapeType="1"/>
          </p:cNvCxnSpPr>
          <p:nvPr/>
        </p:nvCxnSpPr>
        <p:spPr bwMode="auto">
          <a:xfrm flipH="1">
            <a:off x="2770188" y="1439863"/>
            <a:ext cx="866775" cy="3381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7" name="TextBox 12"/>
          <p:cNvSpPr txBox="1">
            <a:spLocks noChangeArrowheads="1"/>
          </p:cNvSpPr>
          <p:nvPr/>
        </p:nvSpPr>
        <p:spPr bwMode="auto">
          <a:xfrm>
            <a:off x="3779838" y="1274763"/>
            <a:ext cx="1549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ZA" altLang="en-US"/>
              <a:t>Westerlies</a:t>
            </a:r>
          </a:p>
        </p:txBody>
      </p:sp>
      <p:cxnSp>
        <p:nvCxnSpPr>
          <p:cNvPr id="13328" name="Straight Arrow Connector 14"/>
          <p:cNvCxnSpPr>
            <a:cxnSpLocks noChangeShapeType="1"/>
            <a:stCxn id="13329" idx="1"/>
          </p:cNvCxnSpPr>
          <p:nvPr/>
        </p:nvCxnSpPr>
        <p:spPr bwMode="auto">
          <a:xfrm flipH="1" flipV="1">
            <a:off x="2482850" y="2786063"/>
            <a:ext cx="1296988" cy="1857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9" name="TextBox 15"/>
          <p:cNvSpPr txBox="1">
            <a:spLocks noChangeArrowheads="1"/>
          </p:cNvSpPr>
          <p:nvPr/>
        </p:nvSpPr>
        <p:spPr bwMode="auto">
          <a:xfrm>
            <a:off x="3779838" y="2786063"/>
            <a:ext cx="2232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ZA" altLang="en-US"/>
              <a:t>Polar easterlies</a:t>
            </a:r>
          </a:p>
        </p:txBody>
      </p:sp>
      <p:sp>
        <p:nvSpPr>
          <p:cNvPr id="13330" name="TextBox 6"/>
          <p:cNvSpPr txBox="1">
            <a:spLocks noChangeArrowheads="1"/>
          </p:cNvSpPr>
          <p:nvPr/>
        </p:nvSpPr>
        <p:spPr bwMode="auto">
          <a:xfrm>
            <a:off x="169863" y="6819900"/>
            <a:ext cx="9810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ZA" altLang="en-US"/>
              <a:t>Midlatitude travels from </a:t>
            </a:r>
            <a:r>
              <a:rPr lang="en-ZA" altLang="en-US">
                <a:solidFill>
                  <a:srgbClr val="FF0000"/>
                </a:solidFill>
              </a:rPr>
              <a:t>West</a:t>
            </a:r>
            <a:r>
              <a:rPr lang="en-ZA" altLang="en-US"/>
              <a:t> to </a:t>
            </a:r>
            <a:r>
              <a:rPr lang="en-ZA" altLang="en-US">
                <a:solidFill>
                  <a:srgbClr val="FF0000"/>
                </a:solidFill>
              </a:rPr>
              <a:t>East</a:t>
            </a:r>
            <a:r>
              <a:rPr lang="en-ZA" altLang="en-US"/>
              <a:t>: with </a:t>
            </a:r>
            <a:r>
              <a:rPr lang="en-ZA" altLang="en-US">
                <a:solidFill>
                  <a:srgbClr val="FF0000"/>
                </a:solidFill>
              </a:rPr>
              <a:t>oldes</a:t>
            </a:r>
            <a:r>
              <a:rPr lang="en-ZA" altLang="en-US"/>
              <a:t>t on </a:t>
            </a:r>
            <a:r>
              <a:rPr lang="en-ZA" altLang="en-US">
                <a:solidFill>
                  <a:srgbClr val="FF0000"/>
                </a:solidFill>
              </a:rPr>
              <a:t>far South east</a:t>
            </a:r>
            <a:r>
              <a:rPr lang="en-ZA" altLang="en-US"/>
              <a:t> and </a:t>
            </a:r>
            <a:r>
              <a:rPr lang="en-ZA" altLang="en-US">
                <a:solidFill>
                  <a:srgbClr val="FF0000"/>
                </a:solidFill>
              </a:rPr>
              <a:t>youngest</a:t>
            </a:r>
            <a:r>
              <a:rPr lang="en-ZA" altLang="en-US"/>
              <a:t> on North </a:t>
            </a:r>
            <a:r>
              <a:rPr lang="en-ZA" altLang="en-US">
                <a:solidFill>
                  <a:srgbClr val="FF0000"/>
                </a:solidFill>
              </a:rPr>
              <a:t>West</a:t>
            </a:r>
            <a:r>
              <a:rPr lang="en-ZA" altLang="en-US"/>
              <a:t>. They may follow each other as </a:t>
            </a:r>
            <a:r>
              <a:rPr lang="en-ZA" altLang="en-US">
                <a:solidFill>
                  <a:srgbClr val="FF0000"/>
                </a:solidFill>
              </a:rPr>
              <a:t>3-5 members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1601788"/>
            <a:ext cx="7727950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2114550" y="168275"/>
            <a:ext cx="735965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370" tIns="50685" rIns="101370" bIns="5068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/>
              <a:t>MID-LATTITUDE CYCLONE 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 rot="-2476458">
            <a:off x="6935788" y="1847850"/>
            <a:ext cx="1608137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370" tIns="50685" rIns="101370" bIns="5068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900" b="1">
                <a:solidFill>
                  <a:srgbClr val="FF0000"/>
                </a:solidFill>
              </a:rPr>
              <a:t>Warm front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1100138" y="1601788"/>
            <a:ext cx="160655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370" tIns="50685" rIns="101370" bIns="5068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900" b="1">
                <a:solidFill>
                  <a:srgbClr val="002060"/>
                </a:solidFill>
              </a:rPr>
              <a:t>Cold front</a:t>
            </a:r>
            <a:endParaRPr lang="en-US" altLang="en-US" sz="1800">
              <a:solidFill>
                <a:srgbClr val="002060"/>
              </a:solidFill>
            </a:endParaRP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3806825" y="5229225"/>
            <a:ext cx="846138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370" tIns="50685" rIns="101370" bIns="5068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bg2"/>
                </a:solidFill>
              </a:rPr>
              <a:t>L</a:t>
            </a:r>
            <a:endParaRPr lang="en-US" altLang="en-US" sz="4000">
              <a:solidFill>
                <a:schemeClr val="bg2"/>
              </a:solidFill>
            </a:endParaRP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6681788" y="5229225"/>
            <a:ext cx="22002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370" tIns="50685" rIns="101370" bIns="5068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900" b="1">
                <a:solidFill>
                  <a:schemeClr val="bg2"/>
                </a:solidFill>
              </a:rPr>
              <a:t>Wind rotation clockwise</a:t>
            </a:r>
            <a:endParaRPr lang="en-US" altLang="en-US" sz="1800">
              <a:solidFill>
                <a:schemeClr val="bg2"/>
              </a:solidFill>
            </a:endParaRPr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1438275" y="4975225"/>
            <a:ext cx="1606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370" tIns="50685" rIns="101370" bIns="5068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900" b="1">
                <a:solidFill>
                  <a:schemeClr val="bg2"/>
                </a:solidFill>
              </a:rPr>
              <a:t>Isobar</a:t>
            </a:r>
            <a:endParaRPr lang="en-US" altLang="en-US" sz="1800">
              <a:solidFill>
                <a:schemeClr val="bg2"/>
              </a:solidFill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117725" y="1481138"/>
            <a:ext cx="6343650" cy="3541712"/>
            <a:chOff x="1152" y="912"/>
            <a:chExt cx="3600" cy="2016"/>
          </a:xfrm>
        </p:grpSpPr>
        <p:sp>
          <p:nvSpPr>
            <p:cNvPr id="15414" name="Line 14"/>
            <p:cNvSpPr>
              <a:spLocks noChangeShapeType="1"/>
            </p:cNvSpPr>
            <p:nvPr/>
          </p:nvSpPr>
          <p:spPr bwMode="auto">
            <a:xfrm flipV="1">
              <a:off x="1152" y="912"/>
              <a:ext cx="480" cy="3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5" name="Line 15"/>
            <p:cNvSpPr>
              <a:spLocks noChangeShapeType="1"/>
            </p:cNvSpPr>
            <p:nvPr/>
          </p:nvSpPr>
          <p:spPr bwMode="auto">
            <a:xfrm flipV="1">
              <a:off x="1296" y="912"/>
              <a:ext cx="576" cy="3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Line 16"/>
            <p:cNvSpPr>
              <a:spLocks noChangeShapeType="1"/>
            </p:cNvSpPr>
            <p:nvPr/>
          </p:nvSpPr>
          <p:spPr bwMode="auto">
            <a:xfrm flipV="1">
              <a:off x="1392" y="912"/>
              <a:ext cx="672" cy="4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7" name="Line 17"/>
            <p:cNvSpPr>
              <a:spLocks noChangeShapeType="1"/>
            </p:cNvSpPr>
            <p:nvPr/>
          </p:nvSpPr>
          <p:spPr bwMode="auto">
            <a:xfrm flipV="1">
              <a:off x="1536" y="912"/>
              <a:ext cx="768" cy="57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8" name="Line 18"/>
            <p:cNvSpPr>
              <a:spLocks noChangeShapeType="1"/>
            </p:cNvSpPr>
            <p:nvPr/>
          </p:nvSpPr>
          <p:spPr bwMode="auto">
            <a:xfrm flipV="1">
              <a:off x="1680" y="912"/>
              <a:ext cx="864" cy="62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9" name="Line 19"/>
            <p:cNvSpPr>
              <a:spLocks noChangeShapeType="1"/>
            </p:cNvSpPr>
            <p:nvPr/>
          </p:nvSpPr>
          <p:spPr bwMode="auto">
            <a:xfrm flipV="1">
              <a:off x="1776" y="912"/>
              <a:ext cx="1008" cy="72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Line 20"/>
            <p:cNvSpPr>
              <a:spLocks noChangeShapeType="1"/>
            </p:cNvSpPr>
            <p:nvPr/>
          </p:nvSpPr>
          <p:spPr bwMode="auto">
            <a:xfrm flipV="1">
              <a:off x="1872" y="912"/>
              <a:ext cx="1104" cy="81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1" name="Line 21"/>
            <p:cNvSpPr>
              <a:spLocks noChangeShapeType="1"/>
            </p:cNvSpPr>
            <p:nvPr/>
          </p:nvSpPr>
          <p:spPr bwMode="auto">
            <a:xfrm flipV="1">
              <a:off x="1920" y="912"/>
              <a:ext cx="1296" cy="96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Line 22"/>
            <p:cNvSpPr>
              <a:spLocks noChangeShapeType="1"/>
            </p:cNvSpPr>
            <p:nvPr/>
          </p:nvSpPr>
          <p:spPr bwMode="auto">
            <a:xfrm flipV="1">
              <a:off x="2016" y="912"/>
              <a:ext cx="1440" cy="105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Line 23"/>
            <p:cNvSpPr>
              <a:spLocks noChangeShapeType="1"/>
            </p:cNvSpPr>
            <p:nvPr/>
          </p:nvSpPr>
          <p:spPr bwMode="auto">
            <a:xfrm flipV="1">
              <a:off x="2016" y="912"/>
              <a:ext cx="1680" cy="1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Line 24"/>
            <p:cNvSpPr>
              <a:spLocks noChangeShapeType="1"/>
            </p:cNvSpPr>
            <p:nvPr/>
          </p:nvSpPr>
          <p:spPr bwMode="auto">
            <a:xfrm flipV="1">
              <a:off x="2112" y="912"/>
              <a:ext cx="1872" cy="12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Line 25"/>
            <p:cNvSpPr>
              <a:spLocks noChangeShapeType="1"/>
            </p:cNvSpPr>
            <p:nvPr/>
          </p:nvSpPr>
          <p:spPr bwMode="auto">
            <a:xfrm flipV="1">
              <a:off x="2112" y="912"/>
              <a:ext cx="2112" cy="14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Line 26"/>
            <p:cNvSpPr>
              <a:spLocks noChangeShapeType="1"/>
            </p:cNvSpPr>
            <p:nvPr/>
          </p:nvSpPr>
          <p:spPr bwMode="auto">
            <a:xfrm flipV="1">
              <a:off x="2160" y="912"/>
              <a:ext cx="2304" cy="15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7" name="Line 27"/>
            <p:cNvSpPr>
              <a:spLocks noChangeShapeType="1"/>
            </p:cNvSpPr>
            <p:nvPr/>
          </p:nvSpPr>
          <p:spPr bwMode="auto">
            <a:xfrm flipV="1">
              <a:off x="2160" y="912"/>
              <a:ext cx="2592" cy="172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8" name="Line 28"/>
            <p:cNvSpPr>
              <a:spLocks noChangeShapeType="1"/>
            </p:cNvSpPr>
            <p:nvPr/>
          </p:nvSpPr>
          <p:spPr bwMode="auto">
            <a:xfrm flipV="1">
              <a:off x="2208" y="1488"/>
              <a:ext cx="1968" cy="12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9" name="Line 29"/>
            <p:cNvSpPr>
              <a:spLocks noChangeShapeType="1"/>
            </p:cNvSpPr>
            <p:nvPr/>
          </p:nvSpPr>
          <p:spPr bwMode="auto">
            <a:xfrm flipV="1">
              <a:off x="2256" y="1776"/>
              <a:ext cx="1776" cy="115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0" name="Line 30"/>
            <p:cNvSpPr>
              <a:spLocks noChangeShapeType="1"/>
            </p:cNvSpPr>
            <p:nvPr/>
          </p:nvSpPr>
          <p:spPr bwMode="auto">
            <a:xfrm flipV="1">
              <a:off x="2784" y="2112"/>
              <a:ext cx="1008" cy="67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1" name="Rectangle 31"/>
            <p:cNvSpPr>
              <a:spLocks noChangeArrowheads="1"/>
            </p:cNvSpPr>
            <p:nvPr/>
          </p:nvSpPr>
          <p:spPr bwMode="auto">
            <a:xfrm>
              <a:off x="3072" y="1200"/>
              <a:ext cx="816" cy="48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</a:rPr>
                <a:t>Warm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</a:rPr>
                <a:t>sector</a:t>
              </a:r>
            </a:p>
          </p:txBody>
        </p:sp>
      </p:grpSp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1230313" y="1828800"/>
            <a:ext cx="7781925" cy="5060950"/>
            <a:chOff x="672" y="1104"/>
            <a:chExt cx="4416" cy="2880"/>
          </a:xfrm>
        </p:grpSpPr>
        <p:sp>
          <p:nvSpPr>
            <p:cNvPr id="15381" name="Line 34"/>
            <p:cNvSpPr>
              <a:spLocks noChangeShapeType="1"/>
            </p:cNvSpPr>
            <p:nvPr/>
          </p:nvSpPr>
          <p:spPr bwMode="auto">
            <a:xfrm flipH="1">
              <a:off x="720" y="1248"/>
              <a:ext cx="432" cy="288"/>
            </a:xfrm>
            <a:prstGeom prst="lin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Line 35"/>
            <p:cNvSpPr>
              <a:spLocks noChangeShapeType="1"/>
            </p:cNvSpPr>
            <p:nvPr/>
          </p:nvSpPr>
          <p:spPr bwMode="auto">
            <a:xfrm flipH="1">
              <a:off x="672" y="1344"/>
              <a:ext cx="576" cy="384"/>
            </a:xfrm>
            <a:prstGeom prst="lin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Line 36"/>
            <p:cNvSpPr>
              <a:spLocks noChangeShapeType="1"/>
            </p:cNvSpPr>
            <p:nvPr/>
          </p:nvSpPr>
          <p:spPr bwMode="auto">
            <a:xfrm flipH="1">
              <a:off x="672" y="1392"/>
              <a:ext cx="720" cy="480"/>
            </a:xfrm>
            <a:prstGeom prst="lin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Line 37"/>
            <p:cNvSpPr>
              <a:spLocks noChangeShapeType="1"/>
            </p:cNvSpPr>
            <p:nvPr/>
          </p:nvSpPr>
          <p:spPr bwMode="auto">
            <a:xfrm flipH="1">
              <a:off x="672" y="1488"/>
              <a:ext cx="864" cy="576"/>
            </a:xfrm>
            <a:prstGeom prst="lin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Line 38"/>
            <p:cNvSpPr>
              <a:spLocks noChangeShapeType="1"/>
            </p:cNvSpPr>
            <p:nvPr/>
          </p:nvSpPr>
          <p:spPr bwMode="auto">
            <a:xfrm flipH="1">
              <a:off x="672" y="1536"/>
              <a:ext cx="1008" cy="672"/>
            </a:xfrm>
            <a:prstGeom prst="lin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Line 39"/>
            <p:cNvSpPr>
              <a:spLocks noChangeShapeType="1"/>
            </p:cNvSpPr>
            <p:nvPr/>
          </p:nvSpPr>
          <p:spPr bwMode="auto">
            <a:xfrm flipH="1">
              <a:off x="720" y="1632"/>
              <a:ext cx="1056" cy="672"/>
            </a:xfrm>
            <a:prstGeom prst="lin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Line 40"/>
            <p:cNvSpPr>
              <a:spLocks noChangeShapeType="1"/>
            </p:cNvSpPr>
            <p:nvPr/>
          </p:nvSpPr>
          <p:spPr bwMode="auto">
            <a:xfrm flipH="1">
              <a:off x="672" y="1776"/>
              <a:ext cx="1152" cy="720"/>
            </a:xfrm>
            <a:prstGeom prst="lin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Line 41"/>
            <p:cNvSpPr>
              <a:spLocks noChangeShapeType="1"/>
            </p:cNvSpPr>
            <p:nvPr/>
          </p:nvSpPr>
          <p:spPr bwMode="auto">
            <a:xfrm flipH="1">
              <a:off x="672" y="1872"/>
              <a:ext cx="1248" cy="768"/>
            </a:xfrm>
            <a:prstGeom prst="lin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Line 42"/>
            <p:cNvSpPr>
              <a:spLocks noChangeShapeType="1"/>
            </p:cNvSpPr>
            <p:nvPr/>
          </p:nvSpPr>
          <p:spPr bwMode="auto">
            <a:xfrm flipH="1">
              <a:off x="672" y="2016"/>
              <a:ext cx="1296" cy="768"/>
            </a:xfrm>
            <a:prstGeom prst="lin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Line 43"/>
            <p:cNvSpPr>
              <a:spLocks noChangeShapeType="1"/>
            </p:cNvSpPr>
            <p:nvPr/>
          </p:nvSpPr>
          <p:spPr bwMode="auto">
            <a:xfrm flipH="1">
              <a:off x="720" y="2112"/>
              <a:ext cx="1296" cy="816"/>
            </a:xfrm>
            <a:prstGeom prst="lin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Line 44"/>
            <p:cNvSpPr>
              <a:spLocks noChangeShapeType="1"/>
            </p:cNvSpPr>
            <p:nvPr/>
          </p:nvSpPr>
          <p:spPr bwMode="auto">
            <a:xfrm flipH="1">
              <a:off x="720" y="2208"/>
              <a:ext cx="1392" cy="864"/>
            </a:xfrm>
            <a:prstGeom prst="lin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Line 45"/>
            <p:cNvSpPr>
              <a:spLocks noChangeShapeType="1"/>
            </p:cNvSpPr>
            <p:nvPr/>
          </p:nvSpPr>
          <p:spPr bwMode="auto">
            <a:xfrm flipH="1">
              <a:off x="720" y="2352"/>
              <a:ext cx="1392" cy="864"/>
            </a:xfrm>
            <a:prstGeom prst="lin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Line 46"/>
            <p:cNvSpPr>
              <a:spLocks noChangeShapeType="1"/>
            </p:cNvSpPr>
            <p:nvPr/>
          </p:nvSpPr>
          <p:spPr bwMode="auto">
            <a:xfrm flipH="1">
              <a:off x="672" y="2496"/>
              <a:ext cx="1488" cy="912"/>
            </a:xfrm>
            <a:prstGeom prst="lin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Line 47"/>
            <p:cNvSpPr>
              <a:spLocks noChangeShapeType="1"/>
            </p:cNvSpPr>
            <p:nvPr/>
          </p:nvSpPr>
          <p:spPr bwMode="auto">
            <a:xfrm flipH="1">
              <a:off x="672" y="2640"/>
              <a:ext cx="1488" cy="912"/>
            </a:xfrm>
            <a:prstGeom prst="lin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Line 48"/>
            <p:cNvSpPr>
              <a:spLocks noChangeShapeType="1"/>
            </p:cNvSpPr>
            <p:nvPr/>
          </p:nvSpPr>
          <p:spPr bwMode="auto">
            <a:xfrm flipH="1">
              <a:off x="672" y="2784"/>
              <a:ext cx="1536" cy="912"/>
            </a:xfrm>
            <a:prstGeom prst="lin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Line 49"/>
            <p:cNvSpPr>
              <a:spLocks noChangeShapeType="1"/>
            </p:cNvSpPr>
            <p:nvPr/>
          </p:nvSpPr>
          <p:spPr bwMode="auto">
            <a:xfrm flipH="1">
              <a:off x="672" y="2928"/>
              <a:ext cx="1536" cy="912"/>
            </a:xfrm>
            <a:prstGeom prst="lin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Line 50"/>
            <p:cNvSpPr>
              <a:spLocks noChangeShapeType="1"/>
            </p:cNvSpPr>
            <p:nvPr/>
          </p:nvSpPr>
          <p:spPr bwMode="auto">
            <a:xfrm flipH="1">
              <a:off x="768" y="2784"/>
              <a:ext cx="1968" cy="1152"/>
            </a:xfrm>
            <a:prstGeom prst="lin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Line 51"/>
            <p:cNvSpPr>
              <a:spLocks noChangeShapeType="1"/>
            </p:cNvSpPr>
            <p:nvPr/>
          </p:nvSpPr>
          <p:spPr bwMode="auto">
            <a:xfrm flipH="1">
              <a:off x="1008" y="1488"/>
              <a:ext cx="4080" cy="2448"/>
            </a:xfrm>
            <a:prstGeom prst="lin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Line 52"/>
            <p:cNvSpPr>
              <a:spLocks noChangeShapeType="1"/>
            </p:cNvSpPr>
            <p:nvPr/>
          </p:nvSpPr>
          <p:spPr bwMode="auto">
            <a:xfrm flipH="1">
              <a:off x="1344" y="1680"/>
              <a:ext cx="3696" cy="2256"/>
            </a:xfrm>
            <a:prstGeom prst="lin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Line 53"/>
            <p:cNvSpPr>
              <a:spLocks noChangeShapeType="1"/>
            </p:cNvSpPr>
            <p:nvPr/>
          </p:nvSpPr>
          <p:spPr bwMode="auto">
            <a:xfrm flipH="1">
              <a:off x="1632" y="1872"/>
              <a:ext cx="3408" cy="2064"/>
            </a:xfrm>
            <a:prstGeom prst="lin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Line 54"/>
            <p:cNvSpPr>
              <a:spLocks noChangeShapeType="1"/>
            </p:cNvSpPr>
            <p:nvPr/>
          </p:nvSpPr>
          <p:spPr bwMode="auto">
            <a:xfrm flipH="1">
              <a:off x="1920" y="2016"/>
              <a:ext cx="3168" cy="1920"/>
            </a:xfrm>
            <a:prstGeom prst="lin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Line 56"/>
            <p:cNvSpPr>
              <a:spLocks noChangeShapeType="1"/>
            </p:cNvSpPr>
            <p:nvPr/>
          </p:nvSpPr>
          <p:spPr bwMode="auto">
            <a:xfrm flipH="1">
              <a:off x="2208" y="2208"/>
              <a:ext cx="2832" cy="1728"/>
            </a:xfrm>
            <a:prstGeom prst="lin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Line 57"/>
            <p:cNvSpPr>
              <a:spLocks noChangeShapeType="1"/>
            </p:cNvSpPr>
            <p:nvPr/>
          </p:nvSpPr>
          <p:spPr bwMode="auto">
            <a:xfrm flipH="1">
              <a:off x="2544" y="2400"/>
              <a:ext cx="2496" cy="1536"/>
            </a:xfrm>
            <a:prstGeom prst="lin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Line 58"/>
            <p:cNvSpPr>
              <a:spLocks noChangeShapeType="1"/>
            </p:cNvSpPr>
            <p:nvPr/>
          </p:nvSpPr>
          <p:spPr bwMode="auto">
            <a:xfrm flipH="1">
              <a:off x="2880" y="2544"/>
              <a:ext cx="2208" cy="1392"/>
            </a:xfrm>
            <a:prstGeom prst="lin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Line 59"/>
            <p:cNvSpPr>
              <a:spLocks noChangeShapeType="1"/>
            </p:cNvSpPr>
            <p:nvPr/>
          </p:nvSpPr>
          <p:spPr bwMode="auto">
            <a:xfrm flipH="1">
              <a:off x="3120" y="2736"/>
              <a:ext cx="1920" cy="1248"/>
            </a:xfrm>
            <a:prstGeom prst="lin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Line 60"/>
            <p:cNvSpPr>
              <a:spLocks noChangeShapeType="1"/>
            </p:cNvSpPr>
            <p:nvPr/>
          </p:nvSpPr>
          <p:spPr bwMode="auto">
            <a:xfrm flipH="1">
              <a:off x="3840" y="1296"/>
              <a:ext cx="1200" cy="768"/>
            </a:xfrm>
            <a:prstGeom prst="lin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Line 61"/>
            <p:cNvSpPr>
              <a:spLocks noChangeShapeType="1"/>
            </p:cNvSpPr>
            <p:nvPr/>
          </p:nvSpPr>
          <p:spPr bwMode="auto">
            <a:xfrm flipH="1">
              <a:off x="3408" y="2880"/>
              <a:ext cx="1632" cy="1104"/>
            </a:xfrm>
            <a:prstGeom prst="lin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Line 62"/>
            <p:cNvSpPr>
              <a:spLocks noChangeShapeType="1"/>
            </p:cNvSpPr>
            <p:nvPr/>
          </p:nvSpPr>
          <p:spPr bwMode="auto">
            <a:xfrm flipH="1">
              <a:off x="3744" y="3072"/>
              <a:ext cx="1296" cy="864"/>
            </a:xfrm>
            <a:prstGeom prst="lin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Line 63"/>
            <p:cNvSpPr>
              <a:spLocks noChangeShapeType="1"/>
            </p:cNvSpPr>
            <p:nvPr/>
          </p:nvSpPr>
          <p:spPr bwMode="auto">
            <a:xfrm flipH="1">
              <a:off x="4080" y="3312"/>
              <a:ext cx="960" cy="624"/>
            </a:xfrm>
            <a:prstGeom prst="lin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Line 64"/>
            <p:cNvSpPr>
              <a:spLocks noChangeShapeType="1"/>
            </p:cNvSpPr>
            <p:nvPr/>
          </p:nvSpPr>
          <p:spPr bwMode="auto">
            <a:xfrm flipH="1">
              <a:off x="4368" y="3504"/>
              <a:ext cx="672" cy="432"/>
            </a:xfrm>
            <a:prstGeom prst="lin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Line 66"/>
            <p:cNvSpPr>
              <a:spLocks noChangeShapeType="1"/>
            </p:cNvSpPr>
            <p:nvPr/>
          </p:nvSpPr>
          <p:spPr bwMode="auto">
            <a:xfrm flipH="1">
              <a:off x="4608" y="3648"/>
              <a:ext cx="432" cy="288"/>
            </a:xfrm>
            <a:prstGeom prst="lin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Line 67"/>
            <p:cNvSpPr>
              <a:spLocks noChangeShapeType="1"/>
            </p:cNvSpPr>
            <p:nvPr/>
          </p:nvSpPr>
          <p:spPr bwMode="auto">
            <a:xfrm flipH="1">
              <a:off x="4032" y="1104"/>
              <a:ext cx="1008" cy="672"/>
            </a:xfrm>
            <a:prstGeom prst="line">
              <a:avLst/>
            </a:prstGeom>
            <a:noFill/>
            <a:ln w="254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Rectangle 68"/>
            <p:cNvSpPr>
              <a:spLocks noChangeArrowheads="1"/>
            </p:cNvSpPr>
            <p:nvPr/>
          </p:nvSpPr>
          <p:spPr bwMode="auto">
            <a:xfrm>
              <a:off x="2784" y="3216"/>
              <a:ext cx="816" cy="48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</a:rPr>
                <a:t>Cold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</a:rPr>
                <a:t>sector</a:t>
              </a:r>
            </a:p>
          </p:txBody>
        </p:sp>
      </p:grpSp>
      <p:sp>
        <p:nvSpPr>
          <p:cNvPr id="15371" name="Rectangle 3"/>
          <p:cNvSpPr>
            <a:spLocks noChangeArrowheads="1"/>
          </p:cNvSpPr>
          <p:nvPr/>
        </p:nvSpPr>
        <p:spPr bwMode="auto">
          <a:xfrm>
            <a:off x="1184275" y="1601788"/>
            <a:ext cx="8966200" cy="362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" name="Cloud 4"/>
          <p:cNvSpPr/>
          <p:nvPr/>
        </p:nvSpPr>
        <p:spPr bwMode="auto">
          <a:xfrm>
            <a:off x="1060450" y="977900"/>
            <a:ext cx="3213100" cy="868363"/>
          </a:xfrm>
          <a:prstGeom prst="cloud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6" name="Cloud 5"/>
          <p:cNvSpPr/>
          <p:nvPr/>
        </p:nvSpPr>
        <p:spPr bwMode="auto">
          <a:xfrm>
            <a:off x="6396038" y="796925"/>
            <a:ext cx="2954337" cy="911225"/>
          </a:xfrm>
          <a:prstGeom prst="cloud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15374" name="TextBox 6"/>
          <p:cNvSpPr txBox="1">
            <a:spLocks noChangeArrowheads="1"/>
          </p:cNvSpPr>
          <p:nvPr/>
        </p:nvSpPr>
        <p:spPr bwMode="auto">
          <a:xfrm>
            <a:off x="6862763" y="939800"/>
            <a:ext cx="2292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ZA" altLang="en-US"/>
              <a:t>STRATUS, CUMULUS</a:t>
            </a:r>
          </a:p>
        </p:txBody>
      </p:sp>
      <p:sp>
        <p:nvSpPr>
          <p:cNvPr id="15375" name="TextBox 7"/>
          <p:cNvSpPr txBox="1">
            <a:spLocks noChangeArrowheads="1"/>
          </p:cNvSpPr>
          <p:nvPr/>
        </p:nvSpPr>
        <p:spPr bwMode="auto">
          <a:xfrm>
            <a:off x="1438275" y="1216025"/>
            <a:ext cx="2649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ZA" altLang="en-US"/>
              <a:t>CUMULONIMBUS</a:t>
            </a:r>
          </a:p>
        </p:txBody>
      </p:sp>
      <p:cxnSp>
        <p:nvCxnSpPr>
          <p:cNvPr id="15376" name="Straight Arrow Connector 9"/>
          <p:cNvCxnSpPr>
            <a:cxnSpLocks noChangeShapeType="1"/>
            <a:stCxn id="15374" idx="2"/>
          </p:cNvCxnSpPr>
          <p:nvPr/>
        </p:nvCxnSpPr>
        <p:spPr bwMode="auto">
          <a:xfrm>
            <a:off x="8008938" y="1587500"/>
            <a:ext cx="85725" cy="12779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7" name="TextBox 10"/>
          <p:cNvSpPr txBox="1">
            <a:spLocks noChangeArrowheads="1"/>
          </p:cNvSpPr>
          <p:nvPr/>
        </p:nvSpPr>
        <p:spPr bwMode="auto">
          <a:xfrm>
            <a:off x="7742238" y="2925763"/>
            <a:ext cx="2200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ZA" altLang="en-US"/>
              <a:t>DRIZZLE</a:t>
            </a:r>
          </a:p>
          <a:p>
            <a:r>
              <a:rPr lang="en-ZA" altLang="en-US"/>
              <a:t>LIGHT RAINFALL</a:t>
            </a:r>
          </a:p>
        </p:txBody>
      </p:sp>
      <p:sp>
        <p:nvSpPr>
          <p:cNvPr id="15378" name="TextBox 11"/>
          <p:cNvSpPr txBox="1">
            <a:spLocks noChangeArrowheads="1"/>
          </p:cNvSpPr>
          <p:nvPr/>
        </p:nvSpPr>
        <p:spPr bwMode="auto">
          <a:xfrm>
            <a:off x="1314450" y="3757613"/>
            <a:ext cx="2663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ZA" altLang="en-US"/>
              <a:t>HEAVY RAINFALL</a:t>
            </a:r>
          </a:p>
          <a:p>
            <a:r>
              <a:rPr lang="en-ZA" altLang="en-US"/>
              <a:t>THUNDERSTORM</a:t>
            </a:r>
          </a:p>
        </p:txBody>
      </p:sp>
      <p:cxnSp>
        <p:nvCxnSpPr>
          <p:cNvPr id="15379" name="Straight Arrow Connector 13"/>
          <p:cNvCxnSpPr>
            <a:cxnSpLocks noChangeShapeType="1"/>
          </p:cNvCxnSpPr>
          <p:nvPr/>
        </p:nvCxnSpPr>
        <p:spPr bwMode="auto">
          <a:xfrm>
            <a:off x="2371725" y="1708150"/>
            <a:ext cx="41275" cy="20494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0" name="TextBox 14"/>
          <p:cNvSpPr txBox="1">
            <a:spLocks noChangeArrowheads="1"/>
          </p:cNvSpPr>
          <p:nvPr/>
        </p:nvSpPr>
        <p:spPr bwMode="auto">
          <a:xfrm>
            <a:off x="5121275" y="6669088"/>
            <a:ext cx="4491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ZA" altLang="en-US"/>
              <a:t>Rotate clockwise because we are in the </a:t>
            </a:r>
            <a:r>
              <a:rPr lang="en-ZA" altLang="en-US">
                <a:solidFill>
                  <a:srgbClr val="FF0000"/>
                </a:solidFill>
              </a:rPr>
              <a:t>Southern Hemisphere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6" grpId="0"/>
      <p:bldP spid="87047" grpId="0"/>
      <p:bldP spid="87050" grpId="0"/>
      <p:bldP spid="87051" grpId="0"/>
      <p:bldP spid="870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8382000" cy="1198563"/>
          </a:xfrm>
        </p:spPr>
        <p:txBody>
          <a:bodyPr/>
          <a:lstStyle/>
          <a:p>
            <a:pPr algn="ctr"/>
            <a:r>
              <a:rPr lang="en-ZA" altLang="en-US"/>
              <a:t>Weather pattern associated with fronts: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398588"/>
          <a:ext cx="9982200" cy="6219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2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2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31844">
                <a:tc>
                  <a:txBody>
                    <a:bodyPr/>
                    <a:lstStyle/>
                    <a:p>
                      <a:r>
                        <a:rPr lang="en-ZA" sz="1800" dirty="0"/>
                        <a:t>Cold front weather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Warm front weather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Warm sector weather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844">
                <a:tc>
                  <a:txBody>
                    <a:bodyPr/>
                    <a:lstStyle/>
                    <a:p>
                      <a:r>
                        <a:rPr lang="en-ZA" sz="1800" dirty="0"/>
                        <a:t>1.Wind backs( West to South West)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1.Wind changes from northwest to west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1.Pressure drops</a:t>
                      </a: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1844">
                <a:tc>
                  <a:txBody>
                    <a:bodyPr/>
                    <a:lstStyle/>
                    <a:p>
                      <a:r>
                        <a:rPr lang="en-ZA" sz="1800" dirty="0"/>
                        <a:t>2.Strong winds with low temperatures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2.More humidity with high temperatures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2.Has</a:t>
                      </a:r>
                      <a:r>
                        <a:rPr lang="en-ZA" sz="1800" baseline="0" dirty="0"/>
                        <a:t> warm less dense air</a:t>
                      </a:r>
                      <a:endParaRPr lang="en-ZA" sz="1800" dirty="0"/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380">
                <a:tc>
                  <a:txBody>
                    <a:bodyPr/>
                    <a:lstStyle/>
                    <a:p>
                      <a:r>
                        <a:rPr lang="en-ZA" sz="1800" dirty="0"/>
                        <a:t>3. Heavy rain with cumulonimbus clouds</a:t>
                      </a: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3.Light</a:t>
                      </a:r>
                      <a:r>
                        <a:rPr lang="en-ZA" sz="1800" baseline="0" dirty="0"/>
                        <a:t> rain with nimbostratus clouds</a:t>
                      </a:r>
                      <a:endParaRPr lang="en-ZA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3.Associated with stratocumulus,</a:t>
                      </a:r>
                      <a:r>
                        <a:rPr lang="en-ZA" sz="1800" baseline="0" dirty="0"/>
                        <a:t> altostratus clouds.</a:t>
                      </a:r>
                      <a:endParaRPr lang="en-ZA" sz="1800" dirty="0"/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4380">
                <a:tc>
                  <a:txBody>
                    <a:bodyPr/>
                    <a:lstStyle/>
                    <a:p>
                      <a:r>
                        <a:rPr lang="en-ZA" sz="1800" dirty="0"/>
                        <a:t>4. Pressure decreases</a:t>
                      </a:r>
                      <a:r>
                        <a:rPr lang="en-ZA" sz="1800" baseline="0" dirty="0"/>
                        <a:t> as front approaches but rise as cold sector arrives</a:t>
                      </a:r>
                      <a:endParaRPr lang="en-ZA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4.Decrease in</a:t>
                      </a:r>
                      <a:r>
                        <a:rPr lang="en-ZA" sz="1800" baseline="0" dirty="0"/>
                        <a:t> air pressure</a:t>
                      </a:r>
                      <a:endParaRPr lang="en-ZA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1844">
                <a:tc>
                  <a:txBody>
                    <a:bodyPr/>
                    <a:lstStyle/>
                    <a:p>
                      <a:endParaRPr lang="en-ZA" sz="180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en-ZA" sz="1800"/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31844">
                <a:tc>
                  <a:txBody>
                    <a:bodyPr/>
                    <a:lstStyle/>
                    <a:p>
                      <a:endParaRPr lang="en-ZA" sz="180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31844">
                <a:tc>
                  <a:txBody>
                    <a:bodyPr/>
                    <a:lstStyle/>
                    <a:p>
                      <a:endParaRPr lang="en-ZA" sz="180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30163" y="5378450"/>
            <a:ext cx="10150476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b="1" u="sng" dirty="0"/>
              <a:t>IMPACT OF MIDLATITUDE ON HUMANS AND ENVIRONMENT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ZA" dirty="0"/>
              <a:t>Strong winds from thunderstorms, hail, and some snow can destroy infrastructure and kill people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ZA" dirty="0"/>
              <a:t>Communication is disrupted, shipping and aeroplanes cannot operate and out door activities</a:t>
            </a:r>
          </a:p>
          <a:p>
            <a:pPr>
              <a:defRPr/>
            </a:pPr>
            <a:endParaRPr lang="en-ZA" dirty="0"/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ZA" dirty="0"/>
              <a:t>Farmers may be negatively affected because these storms may destroy their crops, but it may also be a blessing by bringing necessary rainfall</a:t>
            </a:r>
          </a:p>
          <a:p>
            <a:pPr>
              <a:defRPr/>
            </a:pP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619250" y="122238"/>
            <a:ext cx="8029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DCE6F2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4000" b="1">
                <a:solidFill>
                  <a:schemeClr val="bg1"/>
                </a:solidFill>
                <a:latin typeface="Arial" panose="020B0604020202020204" pitchFamily="34" charset="0"/>
              </a:rPr>
              <a:t>TROPICAL CYCLONES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-3854450" y="5019675"/>
            <a:ext cx="29527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200">
                <a:solidFill>
                  <a:srgbClr val="DCE6F2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ZA" altLang="en-US" sz="4000">
                <a:solidFill>
                  <a:schemeClr val="bg1"/>
                </a:solidFill>
                <a:latin typeface="Arial" panose="020B0604020202020204" pitchFamily="34" charset="0"/>
              </a:rPr>
              <a:t>Stages</a:t>
            </a:r>
          </a:p>
          <a:p>
            <a:pPr eaLnBrk="1" hangingPunct="1">
              <a:spcBef>
                <a:spcPct val="0"/>
              </a:spcBef>
            </a:pPr>
            <a:r>
              <a:rPr lang="en-ZA" altLang="en-US" sz="4000">
                <a:solidFill>
                  <a:schemeClr val="bg1"/>
                </a:solidFill>
                <a:latin typeface="Arial" panose="020B0604020202020204" pitchFamily="34" charset="0"/>
              </a:rPr>
              <a:t>How managed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901700"/>
          <a:ext cx="9937750" cy="6607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4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173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0068">
                <a:tc>
                  <a:txBody>
                    <a:bodyPr/>
                    <a:lstStyle/>
                    <a:p>
                      <a:endParaRPr lang="en-ZA" sz="20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en-ZA" sz="3600" dirty="0"/>
                        <a:t>Characteristics of Tropical cyclone</a:t>
                      </a:r>
                    </a:p>
                  </a:txBody>
                  <a:tcPr marL="91446" marR="91446" marT="45714" marB="4571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028">
                <a:tc>
                  <a:txBody>
                    <a:bodyPr/>
                    <a:lstStyle/>
                    <a:p>
                      <a:r>
                        <a:rPr lang="en-ZA" sz="2000" dirty="0"/>
                        <a:t>Other names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en-ZA" sz="2000" dirty="0"/>
                        <a:t>Typhoon</a:t>
                      </a:r>
                      <a:r>
                        <a:rPr lang="en-ZA" sz="2000" baseline="0" dirty="0"/>
                        <a:t> – China/Japan       Cyclone – Indian ocean</a:t>
                      </a:r>
                    </a:p>
                    <a:p>
                      <a:r>
                        <a:rPr lang="en-ZA" sz="2000" baseline="0" dirty="0"/>
                        <a:t>Willy willies – Australia         Hurricane - USA</a:t>
                      </a:r>
                      <a:endParaRPr lang="en-ZA" sz="2000" dirty="0"/>
                    </a:p>
                  </a:txBody>
                  <a:tcPr marL="91446" marR="91446" marT="45714" marB="4571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1028">
                <a:tc>
                  <a:txBody>
                    <a:bodyPr/>
                    <a:lstStyle/>
                    <a:p>
                      <a:r>
                        <a:rPr lang="en-ZA" sz="2000" dirty="0"/>
                        <a:t>Formation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en-ZA" sz="2000" dirty="0"/>
                        <a:t>Formed</a:t>
                      </a:r>
                      <a:r>
                        <a:rPr lang="en-ZA" sz="2000" baseline="0" dirty="0"/>
                        <a:t> around 5</a:t>
                      </a:r>
                      <a:r>
                        <a:rPr lang="en-ZA" sz="2000" baseline="30000" dirty="0"/>
                        <a:t>0</a:t>
                      </a:r>
                      <a:r>
                        <a:rPr lang="en-ZA" sz="2000" baseline="0" dirty="0"/>
                        <a:t> N and 30</a:t>
                      </a:r>
                      <a:r>
                        <a:rPr lang="en-ZA" sz="2000" baseline="30000" dirty="0"/>
                        <a:t>0</a:t>
                      </a:r>
                      <a:r>
                        <a:rPr lang="en-ZA" sz="2000" baseline="0" dirty="0"/>
                        <a:t>S Hemisphere, and does not occur at equator (0</a:t>
                      </a:r>
                      <a:r>
                        <a:rPr lang="en-ZA" sz="2000" baseline="30000" dirty="0"/>
                        <a:t>0</a:t>
                      </a:r>
                      <a:r>
                        <a:rPr lang="en-ZA" sz="2000" baseline="0" dirty="0"/>
                        <a:t>) because there is no coriolis force.</a:t>
                      </a:r>
                      <a:endParaRPr lang="en-ZA" sz="2000" dirty="0"/>
                    </a:p>
                  </a:txBody>
                  <a:tcPr marL="91446" marR="91446" marT="45714" marB="4571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2834">
                <a:tc>
                  <a:txBody>
                    <a:bodyPr/>
                    <a:lstStyle/>
                    <a:p>
                      <a:r>
                        <a:rPr lang="en-ZA" sz="2000" dirty="0"/>
                        <a:t>Occurance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en-ZA" sz="2000" dirty="0"/>
                        <a:t>Occurs over tropics between 5</a:t>
                      </a:r>
                      <a:r>
                        <a:rPr lang="en-ZA" sz="2000" baseline="30000" dirty="0"/>
                        <a:t>0</a:t>
                      </a:r>
                      <a:r>
                        <a:rPr lang="en-ZA" sz="2000" dirty="0"/>
                        <a:t> to 30</a:t>
                      </a:r>
                      <a:r>
                        <a:rPr lang="en-ZA" sz="2000" baseline="30000" dirty="0"/>
                        <a:t>0 </a:t>
                      </a:r>
                      <a:r>
                        <a:rPr lang="en-ZA" sz="2000" dirty="0"/>
                        <a:t>N and S hemisphere</a:t>
                      </a:r>
                    </a:p>
                  </a:txBody>
                  <a:tcPr marL="91446" marR="91446" marT="45714" marB="4571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2834">
                <a:tc>
                  <a:txBody>
                    <a:bodyPr/>
                    <a:lstStyle/>
                    <a:p>
                      <a:r>
                        <a:rPr lang="en-ZA" sz="2000" dirty="0"/>
                        <a:t>Movement/ Direction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en-ZA" sz="2000" dirty="0"/>
                        <a:t>They travel from East to West driven by Easterly winds</a:t>
                      </a:r>
                    </a:p>
                  </a:txBody>
                  <a:tcPr marL="91446" marR="91446" marT="45714" marB="4571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6097">
                <a:tc>
                  <a:txBody>
                    <a:bodyPr/>
                    <a:lstStyle/>
                    <a:p>
                      <a:r>
                        <a:rPr lang="en-ZA" sz="2000" dirty="0"/>
                        <a:t>Season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en-ZA" sz="2000" dirty="0"/>
                        <a:t>They occur late summer early autumn</a:t>
                      </a:r>
                    </a:p>
                  </a:txBody>
                  <a:tcPr marL="91446" marR="91446" marT="45714" marB="4571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93322">
                <a:tc>
                  <a:txBody>
                    <a:bodyPr/>
                    <a:lstStyle/>
                    <a:p>
                      <a:r>
                        <a:rPr lang="en-ZA" sz="2000" dirty="0"/>
                        <a:t>Areas affected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en-ZA" sz="2000" dirty="0"/>
                        <a:t>Eastern side of continents</a:t>
                      </a:r>
                      <a:r>
                        <a:rPr lang="en-ZA" sz="2000" baseline="0" dirty="0"/>
                        <a:t> in tropical latitudes</a:t>
                      </a:r>
                      <a:endParaRPr lang="en-ZA" sz="2000" dirty="0"/>
                    </a:p>
                  </a:txBody>
                  <a:tcPr marL="91446" marR="91446" marT="45714" marB="45714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93322">
                <a:tc>
                  <a:txBody>
                    <a:bodyPr/>
                    <a:lstStyle/>
                    <a:p>
                      <a:r>
                        <a:rPr lang="en-ZA" sz="2000" dirty="0"/>
                        <a:t>Weather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en-ZA" sz="2000" dirty="0"/>
                        <a:t>Intense thunderstorm, stormy vortex and the </a:t>
                      </a:r>
                      <a:r>
                        <a:rPr lang="en-ZA" sz="2000" dirty="0">
                          <a:solidFill>
                            <a:srgbClr val="FF0000"/>
                          </a:solidFill>
                        </a:rPr>
                        <a:t>eye</a:t>
                      </a:r>
                      <a:r>
                        <a:rPr lang="en-ZA" sz="2000" dirty="0"/>
                        <a:t>( centre of tropical cyclone with </a:t>
                      </a:r>
                      <a:r>
                        <a:rPr lang="en-ZA" sz="2000" dirty="0">
                          <a:solidFill>
                            <a:srgbClr val="FF0000"/>
                          </a:solidFill>
                        </a:rPr>
                        <a:t>calm conditions</a:t>
                      </a:r>
                      <a:r>
                        <a:rPr lang="en-ZA" sz="2000" dirty="0"/>
                        <a:t>)</a:t>
                      </a:r>
                    </a:p>
                  </a:txBody>
                  <a:tcPr marL="91446" marR="91446" marT="45714" marB="45714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93322">
                <a:tc>
                  <a:txBody>
                    <a:bodyPr/>
                    <a:lstStyle/>
                    <a:p>
                      <a:r>
                        <a:rPr lang="en-ZA" sz="2000" dirty="0"/>
                        <a:t>Rotation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en-ZA" sz="2000" dirty="0"/>
                        <a:t>Rotate</a:t>
                      </a:r>
                      <a:r>
                        <a:rPr lang="en-ZA" sz="2000" baseline="0" dirty="0"/>
                        <a:t> clockwise in Southern Hemisphere and anti-clockwise in Northern hemisphere</a:t>
                      </a:r>
                      <a:endParaRPr lang="en-ZA" sz="2000" dirty="0"/>
                    </a:p>
                  </a:txBody>
                  <a:tcPr marL="91446" marR="91446" marT="45714" marB="45714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93322">
                <a:tc>
                  <a:txBody>
                    <a:bodyPr/>
                    <a:lstStyle/>
                    <a:p>
                      <a:r>
                        <a:rPr lang="en-ZA" sz="2000" dirty="0"/>
                        <a:t>Life Span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en-ZA" sz="2000" dirty="0"/>
                        <a:t>They lasts</a:t>
                      </a:r>
                      <a:r>
                        <a:rPr lang="en-ZA" sz="2000" baseline="0" dirty="0"/>
                        <a:t> a week. (4-7 days) and diameter of 200-750km</a:t>
                      </a:r>
                      <a:endParaRPr lang="en-ZA" sz="2000" dirty="0"/>
                    </a:p>
                  </a:txBody>
                  <a:tcPr marL="91446" marR="91446" marT="45714" marB="45714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580063" y="1562100"/>
            <a:ext cx="0" cy="720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88" y="338138"/>
            <a:ext cx="9134475" cy="895350"/>
          </a:xfrm>
        </p:spPr>
        <p:txBody>
          <a:bodyPr/>
          <a:lstStyle/>
          <a:p>
            <a:r>
              <a:rPr lang="en-ZA" altLang="en-US" sz="3200"/>
              <a:t/>
            </a:r>
            <a:br>
              <a:rPr lang="en-ZA" altLang="en-US" sz="3200"/>
            </a:br>
            <a:r>
              <a:rPr lang="en-ZA" altLang="en-US" sz="3200"/>
              <a:t>Factors necessary for  </a:t>
            </a:r>
            <a:r>
              <a:rPr lang="en-ZA" altLang="en-US" sz="3200">
                <a:solidFill>
                  <a:srgbClr val="FF0000"/>
                </a:solidFill>
              </a:rPr>
              <a:t>FORMATION </a:t>
            </a:r>
            <a:r>
              <a:rPr lang="en-ZA" altLang="en-US" sz="3200">
                <a:solidFill>
                  <a:schemeClr val="tx1"/>
                </a:solidFill>
              </a:rPr>
              <a:t>of tropical cyclone</a:t>
            </a:r>
            <a:r>
              <a:rPr lang="en-ZA" altLang="en-US">
                <a:solidFill>
                  <a:srgbClr val="FF0000"/>
                </a:solidFill>
              </a:rPr>
              <a:t/>
            </a:r>
            <a:br>
              <a:rPr lang="en-ZA" altLang="en-US">
                <a:solidFill>
                  <a:srgbClr val="FF0000"/>
                </a:solidFill>
              </a:rPr>
            </a:br>
            <a:endParaRPr lang="en-ZA" altLang="en-US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775" y="2473325"/>
            <a:ext cx="4373563" cy="708025"/>
          </a:xfrm>
        </p:spPr>
        <p:txBody>
          <a:bodyPr/>
          <a:lstStyle/>
          <a:p>
            <a:r>
              <a:rPr lang="en-ZA" altLang="en-US"/>
              <a:t>Characteristics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3219450"/>
            <a:ext cx="4351338" cy="3560763"/>
          </a:xfrm>
        </p:spPr>
        <p:txBody>
          <a:bodyPr/>
          <a:lstStyle/>
          <a:p>
            <a:r>
              <a:rPr lang="en-ZA" altLang="en-US"/>
              <a:t>Occur over warm oceans with 27</a:t>
            </a:r>
            <a:r>
              <a:rPr lang="en-ZA" altLang="en-US" baseline="30000"/>
              <a:t>0</a:t>
            </a:r>
            <a:r>
              <a:rPr lang="en-ZA" altLang="en-US"/>
              <a:t>C temp</a:t>
            </a:r>
          </a:p>
          <a:p>
            <a:r>
              <a:rPr lang="en-ZA" altLang="en-US"/>
              <a:t>Do not occur at 0</a:t>
            </a:r>
            <a:r>
              <a:rPr lang="en-ZA" altLang="en-US" baseline="30000"/>
              <a:t>0</a:t>
            </a:r>
            <a:r>
              <a:rPr lang="en-ZA" altLang="en-US"/>
              <a:t> to 4</a:t>
            </a:r>
            <a:r>
              <a:rPr lang="en-ZA" altLang="en-US" baseline="30000"/>
              <a:t>0</a:t>
            </a:r>
            <a:r>
              <a:rPr lang="en-ZA" altLang="en-US"/>
              <a:t>C</a:t>
            </a:r>
          </a:p>
          <a:p>
            <a:r>
              <a:rPr lang="en-ZA" altLang="en-US"/>
              <a:t>Move from east to west</a:t>
            </a:r>
          </a:p>
          <a:p>
            <a:endParaRPr lang="en-ZA" altLang="en-US"/>
          </a:p>
          <a:p>
            <a:endParaRPr lang="en-ZA" altLang="en-US"/>
          </a:p>
          <a:p>
            <a:r>
              <a:rPr lang="en-ZA" altLang="en-US"/>
              <a:t>They die when they move inland</a:t>
            </a:r>
          </a:p>
          <a:p>
            <a:endParaRPr lang="en-ZA" altLang="en-US"/>
          </a:p>
          <a:p>
            <a:endParaRPr lang="en-ZA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0" y="2511425"/>
            <a:ext cx="4500563" cy="708025"/>
          </a:xfrm>
        </p:spPr>
        <p:txBody>
          <a:bodyPr/>
          <a:lstStyle/>
          <a:p>
            <a:r>
              <a:rPr lang="en-ZA" altLang="en-US"/>
              <a:t>Reason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0" y="3219450"/>
            <a:ext cx="4486275" cy="3560763"/>
          </a:xfrm>
        </p:spPr>
        <p:txBody>
          <a:bodyPr/>
          <a:lstStyle/>
          <a:p>
            <a:pPr>
              <a:defRPr/>
            </a:pPr>
            <a:r>
              <a:rPr lang="en-ZA" dirty="0"/>
              <a:t>For constant supply of moisture</a:t>
            </a:r>
          </a:p>
          <a:p>
            <a:pPr>
              <a:defRPr/>
            </a:pPr>
            <a:r>
              <a:rPr lang="en-ZA" dirty="0"/>
              <a:t>No coriolis force</a:t>
            </a:r>
          </a:p>
          <a:p>
            <a:pPr>
              <a:defRPr/>
            </a:pPr>
            <a:r>
              <a:rPr lang="en-ZA" dirty="0"/>
              <a:t>They are driven by trade winds called tropical easterlies</a:t>
            </a:r>
          </a:p>
          <a:p>
            <a:pPr>
              <a:defRPr/>
            </a:pPr>
            <a:r>
              <a:rPr lang="en-ZA" dirty="0"/>
              <a:t>The heat is removed, friction and moisture is cut off.</a:t>
            </a:r>
          </a:p>
          <a:p>
            <a:pPr>
              <a:defRPr/>
            </a:pPr>
            <a:endParaRPr lang="en-ZA" dirty="0"/>
          </a:p>
          <a:p>
            <a:pPr marL="0" indent="0">
              <a:buFontTx/>
              <a:buNone/>
              <a:defRPr/>
            </a:pPr>
            <a:endParaRPr lang="en-ZA" dirty="0"/>
          </a:p>
          <a:p>
            <a:pPr>
              <a:defRPr/>
            </a:pPr>
            <a:endParaRPr lang="en-ZA" dirty="0"/>
          </a:p>
          <a:p>
            <a:pPr>
              <a:defRPr/>
            </a:pPr>
            <a:endParaRPr lang="en-ZA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9425" y="1270000"/>
            <a:ext cx="8959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ZA" altLang="en-US"/>
              <a:t>Occurs in a low pressure area, </a:t>
            </a:r>
            <a:r>
              <a:rPr lang="en-ZA" altLang="en-US">
                <a:solidFill>
                  <a:srgbClr val="FF0000"/>
                </a:solidFill>
              </a:rPr>
              <a:t>between 5</a:t>
            </a:r>
            <a:r>
              <a:rPr lang="en-ZA" altLang="en-US" baseline="30000">
                <a:solidFill>
                  <a:srgbClr val="FF0000"/>
                </a:solidFill>
              </a:rPr>
              <a:t>0</a:t>
            </a:r>
            <a:r>
              <a:rPr lang="en-ZA" altLang="en-US">
                <a:solidFill>
                  <a:srgbClr val="FF0000"/>
                </a:solidFill>
              </a:rPr>
              <a:t> – 30</a:t>
            </a:r>
            <a:r>
              <a:rPr lang="en-ZA" altLang="en-US" baseline="30000">
                <a:solidFill>
                  <a:srgbClr val="FF0000"/>
                </a:solidFill>
              </a:rPr>
              <a:t>0</a:t>
            </a:r>
            <a:r>
              <a:rPr lang="en-ZA" altLang="en-US">
                <a:solidFill>
                  <a:srgbClr val="FF0000"/>
                </a:solidFill>
              </a:rPr>
              <a:t> </a:t>
            </a:r>
            <a:r>
              <a:rPr lang="en-ZA" altLang="en-US"/>
              <a:t>N and S equator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altLang="en-US"/>
              <a:t>Associated with </a:t>
            </a:r>
            <a:r>
              <a:rPr lang="en-ZA" altLang="en-US">
                <a:solidFill>
                  <a:srgbClr val="FF0000"/>
                </a:solidFill>
              </a:rPr>
              <a:t>heat</a:t>
            </a:r>
            <a:r>
              <a:rPr lang="en-ZA" altLang="en-US"/>
              <a:t> required for </a:t>
            </a:r>
            <a:r>
              <a:rPr lang="en-ZA" altLang="en-US">
                <a:solidFill>
                  <a:srgbClr val="FF0000"/>
                </a:solidFill>
              </a:rPr>
              <a:t>uplift of air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altLang="en-US"/>
              <a:t>Occur over oceans with </a:t>
            </a:r>
            <a:r>
              <a:rPr lang="en-ZA" altLang="en-US">
                <a:solidFill>
                  <a:srgbClr val="FF0000"/>
                </a:solidFill>
              </a:rPr>
              <a:t>temp above 27</a:t>
            </a:r>
            <a:r>
              <a:rPr lang="en-ZA" altLang="en-US" baseline="30000">
                <a:solidFill>
                  <a:srgbClr val="FF0000"/>
                </a:solidFill>
              </a:rPr>
              <a:t>0</a:t>
            </a:r>
            <a:r>
              <a:rPr lang="en-ZA" altLang="en-US">
                <a:solidFill>
                  <a:srgbClr val="FF0000"/>
                </a:solidFill>
              </a:rPr>
              <a:t>C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ZA" altLang="en-US">
                <a:solidFill>
                  <a:srgbClr val="FF0000"/>
                </a:solidFill>
              </a:rPr>
              <a:t>Do not occur at equator due to lack of coriolis force</a:t>
            </a:r>
            <a:endParaRPr lang="en-ZA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79388" y="6604000"/>
            <a:ext cx="9791700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u="sng" dirty="0"/>
              <a:t>Areas where tropical cyclone forms: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ZA" dirty="0"/>
              <a:t>Over warm oceans, </a:t>
            </a:r>
            <a:r>
              <a:rPr lang="en-ZA" dirty="0">
                <a:solidFill>
                  <a:srgbClr val="FF0000"/>
                </a:solidFill>
              </a:rPr>
              <a:t>between 5</a:t>
            </a:r>
            <a:r>
              <a:rPr lang="en-ZA" baseline="30000" dirty="0">
                <a:solidFill>
                  <a:srgbClr val="FF0000"/>
                </a:solidFill>
              </a:rPr>
              <a:t>0</a:t>
            </a:r>
            <a:r>
              <a:rPr lang="en-ZA" dirty="0">
                <a:solidFill>
                  <a:srgbClr val="FF0000"/>
                </a:solidFill>
              </a:rPr>
              <a:t> – 30</a:t>
            </a:r>
            <a:r>
              <a:rPr lang="en-ZA" baseline="30000" dirty="0">
                <a:solidFill>
                  <a:srgbClr val="FF0000"/>
                </a:solidFill>
              </a:rPr>
              <a:t>0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ZA" dirty="0"/>
              <a:t>Where there is uplift of air with </a:t>
            </a:r>
            <a:r>
              <a:rPr lang="en-ZA" dirty="0">
                <a:solidFill>
                  <a:srgbClr val="FF0000"/>
                </a:solidFill>
              </a:rPr>
              <a:t>temp </a:t>
            </a:r>
            <a:r>
              <a:rPr lang="en-ZA" dirty="0"/>
              <a:t>above </a:t>
            </a:r>
            <a:r>
              <a:rPr lang="en-ZA" dirty="0">
                <a:solidFill>
                  <a:srgbClr val="FF0000"/>
                </a:solidFill>
              </a:rPr>
              <a:t>27</a:t>
            </a:r>
            <a:r>
              <a:rPr lang="en-ZA" baseline="30000" dirty="0">
                <a:solidFill>
                  <a:srgbClr val="FF0000"/>
                </a:solidFill>
              </a:rPr>
              <a:t>0</a:t>
            </a:r>
            <a:r>
              <a:rPr lang="en-ZA" dirty="0">
                <a:solidFill>
                  <a:srgbClr val="FF0000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8382000" cy="9826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ZA" sz="2400" dirty="0"/>
              <a:t>ASSOCIATED WEATHER PATTERNS OF </a:t>
            </a:r>
            <a:br>
              <a:rPr lang="en-ZA" sz="2400" dirty="0"/>
            </a:br>
            <a:r>
              <a:rPr lang="en-ZA" sz="2400" dirty="0"/>
              <a:t>TROPICAL CYCLONE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3" y="1058863"/>
            <a:ext cx="9856787" cy="2592387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ZA" altLang="en-US" sz="2400"/>
              <a:t>They are associated with dangerous weather conditions, with worse conditions on mature stage</a:t>
            </a:r>
          </a:p>
          <a:p>
            <a:pPr marL="514350" indent="-514350">
              <a:buFontTx/>
              <a:buAutoNum type="arabicPeriod"/>
            </a:pPr>
            <a:r>
              <a:rPr lang="en-ZA" altLang="en-US" sz="2400"/>
              <a:t>They destroy property, environment and loss of life</a:t>
            </a:r>
          </a:p>
          <a:p>
            <a:pPr marL="514350" indent="-514350">
              <a:buFontTx/>
              <a:buAutoNum type="arabicPeriod"/>
            </a:pPr>
            <a:r>
              <a:rPr lang="en-ZA" altLang="en-US" sz="2400"/>
              <a:t>Very high wind speed and cumulonimbus clouds around the eye. ( Heavy rainfall/torrential rain)</a:t>
            </a:r>
          </a:p>
          <a:p>
            <a:pPr marL="514350" indent="-514350">
              <a:buFontTx/>
              <a:buAutoNum type="arabicPeriod"/>
            </a:pPr>
            <a:r>
              <a:rPr lang="en-ZA" altLang="en-US" sz="2400"/>
              <a:t>Storm surges in coastal areas with </a:t>
            </a:r>
            <a:r>
              <a:rPr lang="en-ZA" altLang="en-US" sz="2400">
                <a:solidFill>
                  <a:srgbClr val="FF0000"/>
                </a:solidFill>
              </a:rPr>
              <a:t>rise in sea level </a:t>
            </a:r>
            <a:r>
              <a:rPr lang="en-ZA" altLang="en-US" sz="2400"/>
              <a:t>by many meters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413" y="3651250"/>
            <a:ext cx="9856787" cy="676275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ZA" sz="2000" b="1" u="sng" dirty="0">
                <a:solidFill>
                  <a:schemeClr val="accent3">
                    <a:lumMod val="95000"/>
                  </a:schemeClr>
                </a:solidFill>
                <a:latin typeface="Baskerville Old Face" panose="02020602080505020303" pitchFamily="18" charset="0"/>
              </a:rPr>
              <a:t>IMPACT OF TROPICAL CYCLONE ON HUMANS AND ENVIRONMENT</a:t>
            </a:r>
          </a:p>
          <a:p>
            <a:pPr>
              <a:defRPr/>
            </a:pPr>
            <a:endParaRPr lang="en-ZA" dirty="0"/>
          </a:p>
        </p:txBody>
      </p:sp>
      <p:sp>
        <p:nvSpPr>
          <p:cNvPr id="21509" name="Oval 4"/>
          <p:cNvSpPr>
            <a:spLocks noChangeArrowheads="1"/>
          </p:cNvSpPr>
          <p:nvPr/>
        </p:nvSpPr>
        <p:spPr bwMode="auto">
          <a:xfrm>
            <a:off x="3713163" y="5353050"/>
            <a:ext cx="2519362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51275" y="5667375"/>
            <a:ext cx="2303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ZA" altLang="en-US" sz="1400"/>
              <a:t>IMPACT OF TROPICAL C</a:t>
            </a:r>
            <a:r>
              <a:rPr lang="en-ZA" altLang="en-US"/>
              <a:t>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46450" y="4327525"/>
            <a:ext cx="3600450" cy="5476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ZA" altLang="en-US"/>
              <a:t>Flooding caused by storm surge, heavy rains swollen rivers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659563" y="5018088"/>
            <a:ext cx="3490912" cy="7921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ZA" altLang="en-US" sz="1600"/>
              <a:t>Damage infrastructure like roads, bridges, homes, sewage communication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6659563" y="6243638"/>
            <a:ext cx="3490912" cy="10080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ZA" altLang="en-US"/>
              <a:t>Outbreak of water borne diseases like cholera since floods have damaged sewages 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3851275" y="6789738"/>
            <a:ext cx="2087563" cy="4619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ZA" altLang="en-US"/>
              <a:t>Loss of life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125413" y="6243638"/>
            <a:ext cx="3365500" cy="10080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ZA" altLang="en-US"/>
              <a:t>Disruption of tourism, trade, agriculture and industry</a:t>
            </a:r>
          </a:p>
        </p:txBody>
      </p:sp>
      <p:sp>
        <p:nvSpPr>
          <p:cNvPr id="13" name="Flowchart: Sequential Access Storage 12"/>
          <p:cNvSpPr>
            <a:spLocks noChangeArrowheads="1"/>
          </p:cNvSpPr>
          <p:nvPr/>
        </p:nvSpPr>
        <p:spPr bwMode="auto">
          <a:xfrm>
            <a:off x="125413" y="4730750"/>
            <a:ext cx="3005137" cy="1120775"/>
          </a:xfrm>
          <a:prstGeom prst="flowChartMagneticTap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ZA" altLang="en-US"/>
              <a:t>Storm surges-sudden rise in sea level</a:t>
            </a:r>
          </a:p>
        </p:txBody>
      </p:sp>
      <p:cxnSp>
        <p:nvCxnSpPr>
          <p:cNvPr id="21517" name="Elbow Connector 14"/>
          <p:cNvCxnSpPr>
            <a:cxnSpLocks noChangeShapeType="1"/>
            <a:stCxn id="21509" idx="5"/>
          </p:cNvCxnSpPr>
          <p:nvPr/>
        </p:nvCxnSpPr>
        <p:spPr bwMode="auto">
          <a:xfrm rot="16200000" flipH="1">
            <a:off x="6017418" y="5980907"/>
            <a:ext cx="493713" cy="800100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8" name="Elbow Connector 16"/>
          <p:cNvCxnSpPr>
            <a:cxnSpLocks noChangeShapeType="1"/>
          </p:cNvCxnSpPr>
          <p:nvPr/>
        </p:nvCxnSpPr>
        <p:spPr bwMode="auto">
          <a:xfrm flipV="1">
            <a:off x="5938838" y="5308600"/>
            <a:ext cx="720725" cy="25717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9" name="Elbow Connector 18"/>
          <p:cNvCxnSpPr>
            <a:cxnSpLocks noChangeShapeType="1"/>
            <a:stCxn id="21509" idx="4"/>
          </p:cNvCxnSpPr>
          <p:nvPr/>
        </p:nvCxnSpPr>
        <p:spPr bwMode="auto">
          <a:xfrm rot="16200000" flipH="1">
            <a:off x="4810125" y="6429375"/>
            <a:ext cx="411163" cy="87313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0" name="Elbow Connector 20"/>
          <p:cNvCxnSpPr>
            <a:cxnSpLocks noChangeShapeType="1"/>
            <a:stCxn id="21509" idx="0"/>
          </p:cNvCxnSpPr>
          <p:nvPr/>
        </p:nvCxnSpPr>
        <p:spPr bwMode="auto">
          <a:xfrm rot="16200000" flipV="1">
            <a:off x="4696619" y="5077619"/>
            <a:ext cx="323850" cy="227012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1" name="Elbow Connector 22"/>
          <p:cNvCxnSpPr>
            <a:cxnSpLocks noChangeShapeType="1"/>
            <a:endCxn id="13" idx="3"/>
          </p:cNvCxnSpPr>
          <p:nvPr/>
        </p:nvCxnSpPr>
        <p:spPr bwMode="auto">
          <a:xfrm rot="10800000">
            <a:off x="3130550" y="5291138"/>
            <a:ext cx="720725" cy="519112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2" name="Elbow Connector 24"/>
          <p:cNvCxnSpPr>
            <a:cxnSpLocks noChangeShapeType="1"/>
          </p:cNvCxnSpPr>
          <p:nvPr/>
        </p:nvCxnSpPr>
        <p:spPr bwMode="auto">
          <a:xfrm rot="10800000" flipV="1">
            <a:off x="3275013" y="6035675"/>
            <a:ext cx="701675" cy="52863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01181351">
  <a:themeElements>
    <a:clrScheme name="Office Them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Z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S01033679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 Black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01181351</Template>
  <TotalTime>2537</TotalTime>
  <Words>1786</Words>
  <Application>Microsoft Office PowerPoint</Application>
  <PresentationFormat>Custom</PresentationFormat>
  <Paragraphs>310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 Unicode MS</vt:lpstr>
      <vt:lpstr>Algerian</vt:lpstr>
      <vt:lpstr>Arial</vt:lpstr>
      <vt:lpstr>Arial Black</vt:lpstr>
      <vt:lpstr>Baskerville Old Face</vt:lpstr>
      <vt:lpstr>BatangChe</vt:lpstr>
      <vt:lpstr>Calibri</vt:lpstr>
      <vt:lpstr>Wingdings</vt:lpstr>
      <vt:lpstr>01181351</vt:lpstr>
      <vt:lpstr>TS010336792</vt:lpstr>
      <vt:lpstr>TELEMATIC TEACHING PROJECT</vt:lpstr>
      <vt:lpstr>General characteristics of Midlatitude cyclone</vt:lpstr>
      <vt:lpstr>How Midlatitude cyclone forms</vt:lpstr>
      <vt:lpstr>PowerPoint Presentation</vt:lpstr>
      <vt:lpstr>PowerPoint Presentation</vt:lpstr>
      <vt:lpstr>Weather pattern associated with fronts:</vt:lpstr>
      <vt:lpstr>PowerPoint Presentation</vt:lpstr>
      <vt:lpstr> Factors necessary for  FORMATION of tropical cyclone </vt:lpstr>
      <vt:lpstr>ASSOCIATED WEATHER PATTERNS OF  TROPICAL CYCLONE</vt:lpstr>
      <vt:lpstr>PowerPoint Presentation</vt:lpstr>
      <vt:lpstr>PowerPoint Presentation</vt:lpstr>
      <vt:lpstr>PowerPoint Presentation</vt:lpstr>
      <vt:lpstr>Moisture front / Line thunderstorm</vt:lpstr>
      <vt:lpstr>Coastal low and Berg Winds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Urban Climates  Difference between Rural and Urban climates</vt:lpstr>
      <vt:lpstr>Urban heat Island: High temperature in cities than the surrounding rural areas</vt:lpstr>
    </vt:vector>
  </TitlesOfParts>
  <Company>Deftones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KNS SMPC 2</dc:creator>
  <cp:lastModifiedBy>Mpho Palo</cp:lastModifiedBy>
  <cp:revision>110</cp:revision>
  <cp:lastPrinted>1601-01-01T00:00:00Z</cp:lastPrinted>
  <dcterms:created xsi:type="dcterms:W3CDTF">2011-03-27T00:40:35Z</dcterms:created>
  <dcterms:modified xsi:type="dcterms:W3CDTF">2020-05-09T12:36:45Z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TC011813511033</vt:lpwstr>
  </property>
</Properties>
</file>