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2"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1/23/2022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1/23/2022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b="1" u="sng" dirty="0"/>
              <a:t>GRADE 12</a:t>
            </a:r>
            <a:br>
              <a:rPr lang="en-ZA" b="1" u="sng" dirty="0"/>
            </a:br>
            <a:r>
              <a:rPr lang="en-ZA" b="1" u="sng" dirty="0"/>
              <a:t>LESSON </a:t>
            </a:r>
            <a:r>
              <a:rPr lang="en-ZA" b="1" u="sng" dirty="0" smtClean="0"/>
              <a:t>2</a:t>
            </a:r>
            <a:endParaRPr lang="en-ZA" dirty="0"/>
          </a:p>
        </p:txBody>
      </p:sp>
      <p:sp>
        <p:nvSpPr>
          <p:cNvPr id="3" name="Subtitle 2"/>
          <p:cNvSpPr>
            <a:spLocks noGrp="1"/>
          </p:cNvSpPr>
          <p:nvPr>
            <p:ph type="subTitle" idx="1"/>
          </p:nvPr>
        </p:nvSpPr>
        <p:spPr/>
        <p:txBody>
          <a:bodyPr>
            <a:normAutofit fontScale="92500" lnSpcReduction="10000"/>
          </a:bodyPr>
          <a:lstStyle/>
          <a:p>
            <a:pPr lvl="0">
              <a:buClr>
                <a:srgbClr val="83992A"/>
              </a:buClr>
            </a:pPr>
            <a:r>
              <a:rPr lang="en-ZA" sz="3600" dirty="0">
                <a:solidFill>
                  <a:prstClr val="black"/>
                </a:solidFill>
                <a:latin typeface="Arial" panose="020B0604020202020204" pitchFamily="34" charset="0"/>
                <a:cs typeface="Arial" panose="020B0604020202020204" pitchFamily="34" charset="0"/>
              </a:rPr>
              <a:t>LEGISLATIONS </a:t>
            </a:r>
          </a:p>
          <a:p>
            <a:pPr lvl="0">
              <a:buClr>
                <a:srgbClr val="83992A"/>
              </a:buClr>
            </a:pPr>
            <a:r>
              <a:rPr lang="en-ZA" sz="3600">
                <a:solidFill>
                  <a:prstClr val="black"/>
                </a:solidFill>
                <a:latin typeface="Arial" panose="020B0604020202020204" pitchFamily="34" charset="0"/>
                <a:cs typeface="Arial" panose="020B0604020202020204" pitchFamily="34" charset="0"/>
              </a:rPr>
              <a:t>PART </a:t>
            </a:r>
            <a:r>
              <a:rPr lang="en-ZA" sz="3600" smtClean="0">
                <a:solidFill>
                  <a:prstClr val="black"/>
                </a:solidFill>
                <a:latin typeface="Arial" panose="020B0604020202020204" pitchFamily="34" charset="0"/>
                <a:cs typeface="Arial" panose="020B0604020202020204" pitchFamily="34" charset="0"/>
              </a:rPr>
              <a:t>2</a:t>
            </a:r>
            <a:endParaRPr lang="en-ZA" sz="3600" dirty="0">
              <a:solidFill>
                <a:prstClr val="black"/>
              </a:solidFill>
              <a:latin typeface="Arial" panose="020B060402020202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1348085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National Credit Act </a:t>
            </a:r>
            <a:endParaRPr lang="en-ZA" dirty="0"/>
          </a:p>
        </p:txBody>
      </p:sp>
      <p:sp>
        <p:nvSpPr>
          <p:cNvPr id="3" name="Content Placeholder 2"/>
          <p:cNvSpPr>
            <a:spLocks noGrp="1"/>
          </p:cNvSpPr>
          <p:nvPr>
            <p:ph idx="1"/>
          </p:nvPr>
        </p:nvSpPr>
        <p:spPr/>
        <p:txBody>
          <a:bodyPr>
            <a:normAutofit fontScale="85000" lnSpcReduction="20000"/>
          </a:bodyPr>
          <a:lstStyle/>
          <a:p>
            <a:pPr lvl="0">
              <a:buClr>
                <a:srgbClr val="83992A"/>
              </a:buClr>
            </a:pPr>
            <a:r>
              <a:rPr lang="en-ZA" dirty="0">
                <a:solidFill>
                  <a:prstClr val="black">
                    <a:lumMod val="85000"/>
                    <a:lumOff val="15000"/>
                  </a:prstClr>
                </a:solidFill>
                <a:latin typeface="Arial" panose="020B0604020202020204" pitchFamily="34" charset="0"/>
                <a:cs typeface="Arial" panose="020B0604020202020204" pitchFamily="34" charset="0"/>
              </a:rPr>
              <a:t>Outline/Describe/Explain/Discuss the </a:t>
            </a:r>
            <a:r>
              <a:rPr lang="en-ZA" b="1" i="1" dirty="0">
                <a:solidFill>
                  <a:prstClr val="black">
                    <a:lumMod val="85000"/>
                    <a:lumOff val="15000"/>
                  </a:prstClr>
                </a:solidFill>
                <a:latin typeface="Arial" panose="020B0604020202020204" pitchFamily="34" charset="0"/>
                <a:cs typeface="Arial" panose="020B0604020202020204" pitchFamily="34" charset="0"/>
              </a:rPr>
              <a:t>purpose</a:t>
            </a:r>
            <a:r>
              <a:rPr lang="en-ZA" dirty="0">
                <a:solidFill>
                  <a:prstClr val="black">
                    <a:lumMod val="85000"/>
                    <a:lumOff val="15000"/>
                  </a:prstClr>
                </a:solidFill>
                <a:latin typeface="Arial" panose="020B0604020202020204" pitchFamily="34" charset="0"/>
                <a:cs typeface="Arial" panose="020B0604020202020204" pitchFamily="34" charset="0"/>
              </a:rPr>
              <a:t> of all EIGHT Acts</a:t>
            </a:r>
          </a:p>
          <a:p>
            <a:pPr lvl="0">
              <a:buClr>
                <a:srgbClr val="83992A"/>
              </a:buClr>
            </a:pPr>
            <a:r>
              <a:rPr lang="en-ZA" dirty="0">
                <a:solidFill>
                  <a:prstClr val="black">
                    <a:lumMod val="85000"/>
                    <a:lumOff val="15000"/>
                  </a:prstClr>
                </a:solidFill>
                <a:latin typeface="Arial" panose="020B0604020202020204" pitchFamily="34" charset="0"/>
                <a:cs typeface="Arial" panose="020B0604020202020204" pitchFamily="34" charset="0"/>
              </a:rPr>
              <a:t>Discuss/Explain/Evaluate the </a:t>
            </a:r>
            <a:r>
              <a:rPr lang="en-ZA" b="1" i="1" dirty="0">
                <a:solidFill>
                  <a:prstClr val="black">
                    <a:lumMod val="85000"/>
                    <a:lumOff val="15000"/>
                  </a:prstClr>
                </a:solidFill>
                <a:latin typeface="Arial" panose="020B0604020202020204" pitchFamily="34" charset="0"/>
                <a:cs typeface="Arial" panose="020B0604020202020204" pitchFamily="34" charset="0"/>
              </a:rPr>
              <a:t>impact</a:t>
            </a:r>
            <a:r>
              <a:rPr lang="en-ZA" dirty="0">
                <a:solidFill>
                  <a:prstClr val="black">
                    <a:lumMod val="85000"/>
                    <a:lumOff val="15000"/>
                  </a:prstClr>
                </a:solidFill>
                <a:latin typeface="Arial" panose="020B0604020202020204" pitchFamily="34" charset="0"/>
                <a:cs typeface="Arial" panose="020B0604020202020204" pitchFamily="34" charset="0"/>
              </a:rPr>
              <a:t> (positives/ advantages and/or negatives/ disadvantages) of the Acts on businesses. 	</a:t>
            </a:r>
          </a:p>
          <a:p>
            <a:pPr lvl="0">
              <a:buClr>
                <a:srgbClr val="83992A"/>
              </a:buClr>
            </a:pPr>
            <a:r>
              <a:rPr lang="en-ZA" dirty="0">
                <a:solidFill>
                  <a:prstClr val="black">
                    <a:lumMod val="85000"/>
                    <a:lumOff val="15000"/>
                  </a:prstClr>
                </a:solidFill>
                <a:latin typeface="Arial" panose="020B0604020202020204" pitchFamily="34" charset="0"/>
                <a:cs typeface="Arial" panose="020B0604020202020204" pitchFamily="34" charset="0"/>
              </a:rPr>
              <a:t>Analyse the </a:t>
            </a:r>
            <a:r>
              <a:rPr lang="en-ZA" b="1" i="1" dirty="0">
                <a:solidFill>
                  <a:prstClr val="black">
                    <a:lumMod val="85000"/>
                    <a:lumOff val="15000"/>
                  </a:prstClr>
                </a:solidFill>
                <a:latin typeface="Arial" panose="020B0604020202020204" pitchFamily="34" charset="0"/>
                <a:cs typeface="Arial" panose="020B0604020202020204" pitchFamily="34" charset="0"/>
              </a:rPr>
              <a:t>effectiveness</a:t>
            </a:r>
            <a:r>
              <a:rPr lang="en-ZA" dirty="0">
                <a:solidFill>
                  <a:prstClr val="black">
                    <a:lumMod val="85000"/>
                    <a:lumOff val="15000"/>
                  </a:prstClr>
                </a:solidFill>
                <a:latin typeface="Arial" panose="020B0604020202020204" pitchFamily="34" charset="0"/>
                <a:cs typeface="Arial" panose="020B0604020202020204" pitchFamily="34" charset="0"/>
              </a:rPr>
              <a:t> (positives/advantages/ negatives/disadvantages) of the Acts on businesses. 	</a:t>
            </a:r>
          </a:p>
          <a:p>
            <a:pPr lvl="0">
              <a:buClr>
                <a:srgbClr val="83992A"/>
              </a:buClr>
            </a:pPr>
            <a:r>
              <a:rPr lang="en-ZA" dirty="0">
                <a:solidFill>
                  <a:prstClr val="black">
                    <a:lumMod val="85000"/>
                    <a:lumOff val="15000"/>
                  </a:prstClr>
                </a:solidFill>
                <a:latin typeface="Arial" panose="020B0604020202020204" pitchFamily="34" charset="0"/>
                <a:cs typeface="Arial" panose="020B0604020202020204" pitchFamily="34" charset="0"/>
              </a:rPr>
              <a:t>Outline/Explain/Discuss </a:t>
            </a:r>
            <a:r>
              <a:rPr lang="en-ZA" b="1" i="1" dirty="0">
                <a:solidFill>
                  <a:prstClr val="black">
                    <a:lumMod val="85000"/>
                    <a:lumOff val="15000"/>
                  </a:prstClr>
                </a:solidFill>
                <a:latin typeface="Arial" panose="020B0604020202020204" pitchFamily="34" charset="0"/>
                <a:cs typeface="Arial" panose="020B0604020202020204" pitchFamily="34" charset="0"/>
              </a:rPr>
              <a:t>actions</a:t>
            </a:r>
            <a:r>
              <a:rPr lang="en-ZA" dirty="0">
                <a:solidFill>
                  <a:prstClr val="black">
                    <a:lumMod val="85000"/>
                    <a:lumOff val="15000"/>
                  </a:prstClr>
                </a:solidFill>
                <a:latin typeface="Arial" panose="020B0604020202020204" pitchFamily="34" charset="0"/>
                <a:cs typeface="Arial" panose="020B0604020202020204" pitchFamily="34" charset="0"/>
              </a:rPr>
              <a:t> regarded as </a:t>
            </a:r>
            <a:r>
              <a:rPr lang="en-ZA" b="1" i="1" dirty="0">
                <a:solidFill>
                  <a:prstClr val="black">
                    <a:lumMod val="85000"/>
                    <a:lumOff val="15000"/>
                  </a:prstClr>
                </a:solidFill>
                <a:latin typeface="Arial" panose="020B0604020202020204" pitchFamily="34" charset="0"/>
                <a:cs typeface="Arial" panose="020B0604020202020204" pitchFamily="34" charset="0"/>
              </a:rPr>
              <a:t>discriminatory</a:t>
            </a:r>
            <a:r>
              <a:rPr lang="en-ZA" dirty="0">
                <a:solidFill>
                  <a:prstClr val="black">
                    <a:lumMod val="85000"/>
                    <a:lumOff val="15000"/>
                  </a:prstClr>
                </a:solidFill>
                <a:latin typeface="Arial" panose="020B0604020202020204" pitchFamily="34" charset="0"/>
                <a:cs typeface="Arial" panose="020B0604020202020204" pitchFamily="34" charset="0"/>
              </a:rPr>
              <a:t> by the Act</a:t>
            </a:r>
          </a:p>
          <a:p>
            <a:pPr lvl="0">
              <a:buClr>
                <a:srgbClr val="83992A"/>
              </a:buClr>
            </a:pPr>
            <a:r>
              <a:rPr lang="en-ZA" dirty="0">
                <a:solidFill>
                  <a:prstClr val="black">
                    <a:lumMod val="85000"/>
                    <a:lumOff val="15000"/>
                  </a:prstClr>
                </a:solidFill>
                <a:latin typeface="Arial" panose="020B0604020202020204" pitchFamily="34" charset="0"/>
                <a:cs typeface="Arial" panose="020B0604020202020204" pitchFamily="34" charset="0"/>
              </a:rPr>
              <a:t>Outline/Explain/Discuss </a:t>
            </a:r>
            <a:r>
              <a:rPr lang="en-ZA" b="1" i="1" dirty="0">
                <a:solidFill>
                  <a:prstClr val="black">
                    <a:lumMod val="85000"/>
                    <a:lumOff val="15000"/>
                  </a:prstClr>
                </a:solidFill>
                <a:latin typeface="Arial" panose="020B0604020202020204" pitchFamily="34" charset="0"/>
                <a:cs typeface="Arial" panose="020B0604020202020204" pitchFamily="34" charset="0"/>
              </a:rPr>
              <a:t>penalties</a:t>
            </a:r>
            <a:r>
              <a:rPr lang="en-ZA" dirty="0">
                <a:solidFill>
                  <a:prstClr val="black">
                    <a:lumMod val="85000"/>
                    <a:lumOff val="15000"/>
                  </a:prstClr>
                </a:solidFill>
                <a:latin typeface="Arial" panose="020B0604020202020204" pitchFamily="34" charset="0"/>
                <a:cs typeface="Arial" panose="020B0604020202020204" pitchFamily="34" charset="0"/>
              </a:rPr>
              <a:t>/consequences for non-compliance. </a:t>
            </a:r>
          </a:p>
          <a:p>
            <a:pPr lvl="0">
              <a:buClr>
                <a:srgbClr val="83992A"/>
              </a:buClr>
            </a:pPr>
            <a:r>
              <a:rPr lang="en-ZA" dirty="0">
                <a:solidFill>
                  <a:prstClr val="black">
                    <a:lumMod val="85000"/>
                    <a:lumOff val="15000"/>
                  </a:prstClr>
                </a:solidFill>
                <a:latin typeface="Arial" panose="020B0604020202020204" pitchFamily="34" charset="0"/>
                <a:cs typeface="Arial" panose="020B0604020202020204" pitchFamily="34" charset="0"/>
              </a:rPr>
              <a:t>Suggest/Recommend ways in which businesses can comply with the Acts. </a:t>
            </a:r>
          </a:p>
          <a:p>
            <a:r>
              <a:rPr lang="en-US" dirty="0">
                <a:latin typeface="Arial" panose="020B0604020202020204" pitchFamily="34" charset="0"/>
                <a:cs typeface="Arial" panose="020B0604020202020204" pitchFamily="34" charset="0"/>
              </a:rPr>
              <a:t>The </a:t>
            </a:r>
            <a:r>
              <a:rPr lang="en-US" b="1" i="1" dirty="0">
                <a:latin typeface="Arial" panose="020B0604020202020204" pitchFamily="34" charset="0"/>
                <a:cs typeface="Arial" panose="020B0604020202020204" pitchFamily="34" charset="0"/>
              </a:rPr>
              <a:t>rights</a:t>
            </a:r>
            <a:r>
              <a:rPr lang="en-US" dirty="0">
                <a:latin typeface="Arial" panose="020B0604020202020204" pitchFamily="34" charset="0"/>
                <a:cs typeface="Arial" panose="020B0604020202020204" pitchFamily="34" charset="0"/>
              </a:rPr>
              <a:t> of </a:t>
            </a:r>
            <a:r>
              <a:rPr lang="en-US" b="1" i="1" dirty="0">
                <a:latin typeface="Arial" panose="020B0604020202020204" pitchFamily="34" charset="0"/>
                <a:cs typeface="Arial" panose="020B0604020202020204" pitchFamily="34" charset="0"/>
              </a:rPr>
              <a:t>consumers</a:t>
            </a:r>
            <a:r>
              <a:rPr lang="en-US" dirty="0">
                <a:latin typeface="Arial" panose="020B0604020202020204" pitchFamily="34" charset="0"/>
                <a:cs typeface="Arial" panose="020B0604020202020204" pitchFamily="34" charset="0"/>
              </a:rPr>
              <a:t> in terms of the </a:t>
            </a:r>
            <a:r>
              <a:rPr lang="en-US" b="1" i="1" dirty="0">
                <a:latin typeface="Arial" panose="020B0604020202020204" pitchFamily="34" charset="0"/>
                <a:cs typeface="Arial" panose="020B0604020202020204" pitchFamily="34" charset="0"/>
              </a:rPr>
              <a:t>NCA</a:t>
            </a:r>
            <a:r>
              <a:rPr lang="en-US" dirty="0">
                <a:latin typeface="Arial" panose="020B0604020202020204" pitchFamily="34" charset="0"/>
                <a:cs typeface="Arial" panose="020B0604020202020204" pitchFamily="34" charset="0"/>
              </a:rPr>
              <a:t> &amp; </a:t>
            </a:r>
            <a:r>
              <a:rPr lang="en-US" b="1" i="1" dirty="0">
                <a:latin typeface="Arial" panose="020B0604020202020204" pitchFamily="34" charset="0"/>
                <a:cs typeface="Arial" panose="020B0604020202020204" pitchFamily="34" charset="0"/>
              </a:rPr>
              <a:t>CPA</a:t>
            </a:r>
            <a:r>
              <a:rPr lang="en-US" dirty="0" smtClean="0">
                <a:latin typeface="Arial" panose="020B0604020202020204" pitchFamily="34" charset="0"/>
                <a:cs typeface="Arial" panose="020B0604020202020204" pitchFamily="34" charset="0"/>
              </a:rPr>
              <a:t>.</a:t>
            </a:r>
            <a:endParaRPr lang="en-ZA" dirty="0">
              <a:latin typeface="Arial" panose="020B060402020202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902301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NCA</a:t>
            </a:r>
            <a:endParaRPr lang="en-ZA" dirty="0"/>
          </a:p>
        </p:txBody>
      </p:sp>
      <p:sp>
        <p:nvSpPr>
          <p:cNvPr id="3" name="Content Placeholder 2"/>
          <p:cNvSpPr>
            <a:spLocks noGrp="1"/>
          </p:cNvSpPr>
          <p:nvPr>
            <p:ph idx="1"/>
          </p:nvPr>
        </p:nvSpPr>
        <p:spPr/>
        <p:txBody>
          <a:bodyPr>
            <a:normAutofit fontScale="85000" lnSpcReduction="10000"/>
          </a:bodyPr>
          <a:lstStyle/>
          <a:p>
            <a:r>
              <a:rPr lang="en-ZA" dirty="0" smtClean="0">
                <a:latin typeface="Arial" panose="020B0604020202020204" pitchFamily="34" charset="0"/>
                <a:cs typeface="Arial" panose="020B0604020202020204" pitchFamily="34" charset="0"/>
              </a:rPr>
              <a:t>The </a:t>
            </a:r>
            <a:r>
              <a:rPr lang="en-ZA" dirty="0">
                <a:latin typeface="Arial" panose="020B0604020202020204" pitchFamily="34" charset="0"/>
                <a:cs typeface="Arial" panose="020B0604020202020204" pitchFamily="34" charset="0"/>
              </a:rPr>
              <a:t>NCR asked the National Credit Tribunal to fine Easy Bank for reckless lending.  Easy Bank granted too much credit to minors and disclosed incorrect interest rates on credit agreements.</a:t>
            </a:r>
          </a:p>
          <a:p>
            <a:endParaRPr lang="en-ZA" dirty="0">
              <a:latin typeface="Arial" panose="020B0604020202020204" pitchFamily="34" charset="0"/>
              <a:cs typeface="Arial" panose="020B0604020202020204" pitchFamily="34" charset="0"/>
            </a:endParaRPr>
          </a:p>
          <a:p>
            <a:r>
              <a:rPr lang="en-ZA" dirty="0" smtClean="0">
                <a:latin typeface="Arial" panose="020B0604020202020204" pitchFamily="34" charset="0"/>
                <a:cs typeface="Arial" panose="020B0604020202020204" pitchFamily="34" charset="0"/>
              </a:rPr>
              <a:t>Identify </a:t>
            </a:r>
            <a:r>
              <a:rPr lang="en-ZA" dirty="0">
                <a:latin typeface="Arial" panose="020B0604020202020204" pitchFamily="34" charset="0"/>
                <a:cs typeface="Arial" panose="020B0604020202020204" pitchFamily="34" charset="0"/>
              </a:rPr>
              <a:t>the Act that is contravened by Easy Bank in the granting of credit. </a:t>
            </a:r>
            <a:r>
              <a:rPr lang="en-ZA" b="1" dirty="0" smtClean="0">
                <a:latin typeface="Arial" panose="020B0604020202020204" pitchFamily="34" charset="0"/>
                <a:cs typeface="Arial" panose="020B0604020202020204" pitchFamily="34" charset="0"/>
              </a:rPr>
              <a:t>	</a:t>
            </a:r>
            <a:r>
              <a:rPr lang="en-ZA" dirty="0" smtClean="0">
                <a:latin typeface="Arial" panose="020B0604020202020204" pitchFamily="34" charset="0"/>
                <a:cs typeface="Arial" panose="020B0604020202020204" pitchFamily="34" charset="0"/>
              </a:rPr>
              <a:t>(</a:t>
            </a:r>
            <a:r>
              <a:rPr lang="en-ZA" dirty="0">
                <a:latin typeface="Arial" panose="020B0604020202020204" pitchFamily="34" charset="0"/>
                <a:cs typeface="Arial" panose="020B0604020202020204" pitchFamily="34" charset="0"/>
              </a:rPr>
              <a:t>1</a:t>
            </a:r>
            <a:r>
              <a:rPr lang="en-ZA" dirty="0" smtClean="0">
                <a:latin typeface="Arial" panose="020B0604020202020204" pitchFamily="34" charset="0"/>
                <a:cs typeface="Arial" panose="020B0604020202020204" pitchFamily="34" charset="0"/>
              </a:rPr>
              <a:t>)</a:t>
            </a:r>
            <a:endParaRPr lang="en-ZA" dirty="0">
              <a:latin typeface="Arial" panose="020B0604020202020204" pitchFamily="34" charset="0"/>
              <a:cs typeface="Arial" panose="020B0604020202020204" pitchFamily="34" charset="0"/>
            </a:endParaRPr>
          </a:p>
          <a:p>
            <a:r>
              <a:rPr lang="en-ZA" dirty="0" smtClean="0">
                <a:latin typeface="Arial" panose="020B0604020202020204" pitchFamily="34" charset="0"/>
                <a:cs typeface="Arial" panose="020B0604020202020204" pitchFamily="34" charset="0"/>
              </a:rPr>
              <a:t>Quote </a:t>
            </a:r>
            <a:r>
              <a:rPr lang="en-ZA" dirty="0">
                <a:latin typeface="Arial" panose="020B0604020202020204" pitchFamily="34" charset="0"/>
                <a:cs typeface="Arial" panose="020B0604020202020204" pitchFamily="34" charset="0"/>
              </a:rPr>
              <a:t>TWO reasons from the scenario why Easy Bank was fined </a:t>
            </a:r>
            <a:r>
              <a:rPr lang="en-ZA" dirty="0" smtClean="0">
                <a:latin typeface="Arial" panose="020B0604020202020204" pitchFamily="34" charset="0"/>
                <a:cs typeface="Arial" panose="020B0604020202020204" pitchFamily="34" charset="0"/>
              </a:rPr>
              <a:t>for recklessly </a:t>
            </a:r>
            <a:r>
              <a:rPr lang="en-ZA" dirty="0">
                <a:latin typeface="Arial" panose="020B0604020202020204" pitchFamily="34" charset="0"/>
                <a:cs typeface="Arial" panose="020B0604020202020204" pitchFamily="34" charset="0"/>
              </a:rPr>
              <a:t>granting of credit. 	</a:t>
            </a:r>
            <a:r>
              <a:rPr lang="en-ZA" dirty="0" smtClean="0">
                <a:latin typeface="Arial" panose="020B0604020202020204" pitchFamily="34" charset="0"/>
                <a:cs typeface="Arial" panose="020B0604020202020204" pitchFamily="34" charset="0"/>
              </a:rPr>
              <a:t>													(</a:t>
            </a:r>
            <a:r>
              <a:rPr lang="en-ZA" dirty="0">
                <a:latin typeface="Arial" panose="020B0604020202020204" pitchFamily="34" charset="0"/>
                <a:cs typeface="Arial" panose="020B0604020202020204" pitchFamily="34" charset="0"/>
              </a:rPr>
              <a:t>2</a:t>
            </a:r>
            <a:r>
              <a:rPr lang="en-ZA" dirty="0" smtClean="0">
                <a:latin typeface="Arial" panose="020B0604020202020204" pitchFamily="34" charset="0"/>
                <a:cs typeface="Arial" panose="020B0604020202020204" pitchFamily="34" charset="0"/>
              </a:rPr>
              <a:t>)</a:t>
            </a:r>
            <a:endParaRPr lang="en-ZA" dirty="0">
              <a:latin typeface="Arial" panose="020B0604020202020204" pitchFamily="34" charset="0"/>
              <a:cs typeface="Arial" panose="020B0604020202020204" pitchFamily="34" charset="0"/>
            </a:endParaRPr>
          </a:p>
          <a:p>
            <a:r>
              <a:rPr lang="en-ZA" dirty="0" smtClean="0">
                <a:latin typeface="Arial" panose="020B0604020202020204" pitchFamily="34" charset="0"/>
                <a:cs typeface="Arial" panose="020B0604020202020204" pitchFamily="34" charset="0"/>
              </a:rPr>
              <a:t>Discuss </a:t>
            </a:r>
            <a:r>
              <a:rPr lang="en-ZA" dirty="0">
                <a:latin typeface="Arial" panose="020B0604020202020204" pitchFamily="34" charset="0"/>
                <a:cs typeface="Arial" panose="020B0604020202020204" pitchFamily="34" charset="0"/>
              </a:rPr>
              <a:t>THREE disadvantages of the Act identified in </a:t>
            </a:r>
            <a:r>
              <a:rPr lang="en-ZA" dirty="0" smtClean="0">
                <a:latin typeface="Arial" panose="020B0604020202020204" pitchFamily="34" charset="0"/>
                <a:cs typeface="Arial" panose="020B0604020202020204" pitchFamily="34" charset="0"/>
              </a:rPr>
              <a:t>QUESTION </a:t>
            </a:r>
            <a:r>
              <a:rPr lang="en-ZA" dirty="0">
                <a:latin typeface="Arial" panose="020B0604020202020204" pitchFamily="34" charset="0"/>
                <a:cs typeface="Arial" panose="020B0604020202020204" pitchFamily="34" charset="0"/>
              </a:rPr>
              <a:t>for a </a:t>
            </a:r>
            <a:r>
              <a:rPr lang="en-ZA" dirty="0" smtClean="0">
                <a:latin typeface="Arial" panose="020B0604020202020204" pitchFamily="34" charset="0"/>
                <a:cs typeface="Arial" panose="020B0604020202020204" pitchFamily="34" charset="0"/>
              </a:rPr>
              <a:t>credit </a:t>
            </a:r>
            <a:r>
              <a:rPr lang="en-ZA" dirty="0">
                <a:latin typeface="Arial" panose="020B0604020202020204" pitchFamily="34" charset="0"/>
                <a:cs typeface="Arial" panose="020B0604020202020204" pitchFamily="34" charset="0"/>
              </a:rPr>
              <a:t>provider</a:t>
            </a:r>
            <a:r>
              <a:rPr lang="en-ZA" dirty="0" smtClean="0">
                <a:latin typeface="Arial" panose="020B0604020202020204" pitchFamily="34" charset="0"/>
                <a:cs typeface="Arial" panose="020B0604020202020204" pitchFamily="34" charset="0"/>
              </a:rPr>
              <a:t>.																 </a:t>
            </a:r>
            <a:r>
              <a:rPr lang="en-ZA" dirty="0">
                <a:latin typeface="Arial" panose="020B0604020202020204" pitchFamily="34" charset="0"/>
                <a:cs typeface="Arial" panose="020B0604020202020204" pitchFamily="34" charset="0"/>
              </a:rPr>
              <a:t>	(6)</a:t>
            </a:r>
          </a:p>
          <a:p>
            <a:endParaRPr lang="en-ZA" dirty="0"/>
          </a:p>
        </p:txBody>
      </p:sp>
    </p:spTree>
    <p:extLst>
      <p:ext uri="{BB962C8B-B14F-4D97-AF65-F5344CB8AC3E}">
        <p14:creationId xmlns:p14="http://schemas.microsoft.com/office/powerpoint/2010/main" val="1872737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NCA</a:t>
            </a:r>
            <a:endParaRPr lang="en-ZA" dirty="0"/>
          </a:p>
        </p:txBody>
      </p:sp>
      <p:sp>
        <p:nvSpPr>
          <p:cNvPr id="3" name="Content Placeholder 2"/>
          <p:cNvSpPr>
            <a:spLocks noGrp="1"/>
          </p:cNvSpPr>
          <p:nvPr>
            <p:ph idx="1"/>
          </p:nvPr>
        </p:nvSpPr>
        <p:spPr/>
        <p:txBody>
          <a:bodyPr/>
          <a:lstStyle/>
          <a:p>
            <a:pPr>
              <a:spcAft>
                <a:spcPts val="0"/>
              </a:spcAft>
              <a:tabLst>
                <a:tab pos="450215" algn="l"/>
                <a:tab pos="5731510" algn="r"/>
              </a:tabLst>
            </a:pPr>
            <a:r>
              <a:rPr lang="en-ZA" dirty="0">
                <a:latin typeface="Arial" panose="020B0604020202020204" pitchFamily="34" charset="0"/>
                <a:ea typeface="Calibri" panose="020F0502020204030204" pitchFamily="34" charset="0"/>
                <a:cs typeface="Times New Roman" panose="02020603050405020304" pitchFamily="18" charset="0"/>
              </a:rPr>
              <a:t>State any FOUR consumer rights as stipulated in the National Credit Act </a:t>
            </a:r>
            <a:r>
              <a:rPr lang="en-ZA" dirty="0" smtClean="0">
                <a:latin typeface="Arial" panose="020B0604020202020204" pitchFamily="34" charset="0"/>
                <a:ea typeface="Calibri" panose="020F0502020204030204" pitchFamily="34" charset="0"/>
                <a:cs typeface="Times New Roman" panose="02020603050405020304" pitchFamily="18" charset="0"/>
              </a:rPr>
              <a:t>(</a:t>
            </a:r>
            <a:r>
              <a:rPr lang="en-ZA" dirty="0">
                <a:latin typeface="Arial" panose="020B0604020202020204" pitchFamily="34" charset="0"/>
                <a:ea typeface="Calibri" panose="020F0502020204030204" pitchFamily="34" charset="0"/>
                <a:cs typeface="Times New Roman" panose="02020603050405020304" pitchFamily="18" charset="0"/>
              </a:rPr>
              <a:t>NCA), 2005 (Act 34 of 2005).	</a:t>
            </a:r>
            <a:r>
              <a:rPr lang="en-ZA" dirty="0" smtClean="0">
                <a:latin typeface="Arial" panose="020B0604020202020204" pitchFamily="34" charset="0"/>
                <a:ea typeface="Calibri" panose="020F0502020204030204" pitchFamily="34" charset="0"/>
                <a:cs typeface="Times New Roman" panose="02020603050405020304" pitchFamily="18" charset="0"/>
              </a:rPr>
              <a:t>					(</a:t>
            </a:r>
            <a:r>
              <a:rPr lang="en-ZA" dirty="0">
                <a:latin typeface="Arial" panose="020B0604020202020204" pitchFamily="34" charset="0"/>
                <a:ea typeface="Calibri" panose="020F0502020204030204" pitchFamily="34" charset="0"/>
                <a:cs typeface="Times New Roman" panose="02020603050405020304" pitchFamily="18" charset="0"/>
              </a:rPr>
              <a:t>4)	</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3379337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Consumer Protection Act </a:t>
            </a:r>
            <a:endParaRPr lang="en-ZA" dirty="0"/>
          </a:p>
        </p:txBody>
      </p:sp>
      <p:sp>
        <p:nvSpPr>
          <p:cNvPr id="3" name="Content Placeholder 2"/>
          <p:cNvSpPr>
            <a:spLocks noGrp="1"/>
          </p:cNvSpPr>
          <p:nvPr>
            <p:ph idx="1"/>
          </p:nvPr>
        </p:nvSpPr>
        <p:spPr/>
        <p:txBody>
          <a:bodyPr>
            <a:normAutofit fontScale="92500" lnSpcReduction="10000"/>
          </a:bodyPr>
          <a:lstStyle/>
          <a:p>
            <a:pPr lvl="0">
              <a:buClr>
                <a:srgbClr val="83992A"/>
              </a:buClr>
            </a:pPr>
            <a:r>
              <a:rPr lang="en-ZA" sz="2000" dirty="0">
                <a:solidFill>
                  <a:prstClr val="black">
                    <a:lumMod val="85000"/>
                    <a:lumOff val="15000"/>
                  </a:prstClr>
                </a:solidFill>
                <a:latin typeface="Arial" panose="020B0604020202020204" pitchFamily="34" charset="0"/>
                <a:cs typeface="Arial" panose="020B0604020202020204" pitchFamily="34" charset="0"/>
              </a:rPr>
              <a:t>Outline/Describe/Explain/Discuss the </a:t>
            </a:r>
            <a:r>
              <a:rPr lang="en-ZA" sz="2000" b="1" i="1" dirty="0">
                <a:solidFill>
                  <a:prstClr val="black">
                    <a:lumMod val="85000"/>
                    <a:lumOff val="15000"/>
                  </a:prstClr>
                </a:solidFill>
                <a:latin typeface="Arial" panose="020B0604020202020204" pitchFamily="34" charset="0"/>
                <a:cs typeface="Arial" panose="020B0604020202020204" pitchFamily="34" charset="0"/>
              </a:rPr>
              <a:t>purpose</a:t>
            </a:r>
            <a:r>
              <a:rPr lang="en-ZA" sz="2000" dirty="0">
                <a:solidFill>
                  <a:prstClr val="black">
                    <a:lumMod val="85000"/>
                    <a:lumOff val="15000"/>
                  </a:prstClr>
                </a:solidFill>
                <a:latin typeface="Arial" panose="020B0604020202020204" pitchFamily="34" charset="0"/>
                <a:cs typeface="Arial" panose="020B0604020202020204" pitchFamily="34" charset="0"/>
              </a:rPr>
              <a:t> of all EIGHT Acts</a:t>
            </a:r>
          </a:p>
          <a:p>
            <a:pPr lvl="0">
              <a:buClr>
                <a:srgbClr val="83992A"/>
              </a:buClr>
            </a:pPr>
            <a:r>
              <a:rPr lang="en-ZA" sz="2000" dirty="0">
                <a:solidFill>
                  <a:prstClr val="black">
                    <a:lumMod val="85000"/>
                    <a:lumOff val="15000"/>
                  </a:prstClr>
                </a:solidFill>
                <a:latin typeface="Arial" panose="020B0604020202020204" pitchFamily="34" charset="0"/>
                <a:cs typeface="Arial" panose="020B0604020202020204" pitchFamily="34" charset="0"/>
              </a:rPr>
              <a:t>Discuss/Explain/Evaluate the </a:t>
            </a:r>
            <a:r>
              <a:rPr lang="en-ZA" sz="2000" b="1" i="1" dirty="0">
                <a:solidFill>
                  <a:prstClr val="black">
                    <a:lumMod val="85000"/>
                    <a:lumOff val="15000"/>
                  </a:prstClr>
                </a:solidFill>
                <a:latin typeface="Arial" panose="020B0604020202020204" pitchFamily="34" charset="0"/>
                <a:cs typeface="Arial" panose="020B0604020202020204" pitchFamily="34" charset="0"/>
              </a:rPr>
              <a:t>impact</a:t>
            </a:r>
            <a:r>
              <a:rPr lang="en-ZA" sz="2000" dirty="0">
                <a:solidFill>
                  <a:prstClr val="black">
                    <a:lumMod val="85000"/>
                    <a:lumOff val="15000"/>
                  </a:prstClr>
                </a:solidFill>
                <a:latin typeface="Arial" panose="020B0604020202020204" pitchFamily="34" charset="0"/>
                <a:cs typeface="Arial" panose="020B0604020202020204" pitchFamily="34" charset="0"/>
              </a:rPr>
              <a:t> (positives/ advantages and/or negatives/ disadvantages) of the Acts on businesses. 	</a:t>
            </a:r>
          </a:p>
          <a:p>
            <a:pPr lvl="0">
              <a:buClr>
                <a:srgbClr val="83992A"/>
              </a:buClr>
            </a:pPr>
            <a:r>
              <a:rPr lang="en-ZA" sz="2000" dirty="0">
                <a:solidFill>
                  <a:prstClr val="black">
                    <a:lumMod val="85000"/>
                    <a:lumOff val="15000"/>
                  </a:prstClr>
                </a:solidFill>
                <a:latin typeface="Arial" panose="020B0604020202020204" pitchFamily="34" charset="0"/>
                <a:cs typeface="Arial" panose="020B0604020202020204" pitchFamily="34" charset="0"/>
              </a:rPr>
              <a:t>Analyse the </a:t>
            </a:r>
            <a:r>
              <a:rPr lang="en-ZA" sz="2000" b="1" i="1" dirty="0">
                <a:solidFill>
                  <a:prstClr val="black">
                    <a:lumMod val="85000"/>
                    <a:lumOff val="15000"/>
                  </a:prstClr>
                </a:solidFill>
                <a:latin typeface="Arial" panose="020B0604020202020204" pitchFamily="34" charset="0"/>
                <a:cs typeface="Arial" panose="020B0604020202020204" pitchFamily="34" charset="0"/>
              </a:rPr>
              <a:t>effectiveness</a:t>
            </a:r>
            <a:r>
              <a:rPr lang="en-ZA" sz="2000" dirty="0">
                <a:solidFill>
                  <a:prstClr val="black">
                    <a:lumMod val="85000"/>
                    <a:lumOff val="15000"/>
                  </a:prstClr>
                </a:solidFill>
                <a:latin typeface="Arial" panose="020B0604020202020204" pitchFamily="34" charset="0"/>
                <a:cs typeface="Arial" panose="020B0604020202020204" pitchFamily="34" charset="0"/>
              </a:rPr>
              <a:t> (positives/advantages/ negatives/disadvantages) of the Acts on businesses. 	</a:t>
            </a:r>
          </a:p>
          <a:p>
            <a:pPr lvl="0">
              <a:buClr>
                <a:srgbClr val="83992A"/>
              </a:buClr>
            </a:pPr>
            <a:r>
              <a:rPr lang="en-ZA" sz="2000" dirty="0">
                <a:solidFill>
                  <a:prstClr val="black">
                    <a:lumMod val="85000"/>
                    <a:lumOff val="15000"/>
                  </a:prstClr>
                </a:solidFill>
                <a:latin typeface="Arial" panose="020B0604020202020204" pitchFamily="34" charset="0"/>
                <a:cs typeface="Arial" panose="020B0604020202020204" pitchFamily="34" charset="0"/>
              </a:rPr>
              <a:t>Outline/Explain/Discuss </a:t>
            </a:r>
            <a:r>
              <a:rPr lang="en-ZA" sz="2000" b="1" i="1" dirty="0">
                <a:solidFill>
                  <a:prstClr val="black">
                    <a:lumMod val="85000"/>
                    <a:lumOff val="15000"/>
                  </a:prstClr>
                </a:solidFill>
                <a:latin typeface="Arial" panose="020B0604020202020204" pitchFamily="34" charset="0"/>
                <a:cs typeface="Arial" panose="020B0604020202020204" pitchFamily="34" charset="0"/>
              </a:rPr>
              <a:t>actions</a:t>
            </a:r>
            <a:r>
              <a:rPr lang="en-ZA" sz="2000" dirty="0">
                <a:solidFill>
                  <a:prstClr val="black">
                    <a:lumMod val="85000"/>
                    <a:lumOff val="15000"/>
                  </a:prstClr>
                </a:solidFill>
                <a:latin typeface="Arial" panose="020B0604020202020204" pitchFamily="34" charset="0"/>
                <a:cs typeface="Arial" panose="020B0604020202020204" pitchFamily="34" charset="0"/>
              </a:rPr>
              <a:t> regarded as </a:t>
            </a:r>
            <a:r>
              <a:rPr lang="en-ZA" sz="2000" b="1" i="1" dirty="0">
                <a:solidFill>
                  <a:prstClr val="black">
                    <a:lumMod val="85000"/>
                    <a:lumOff val="15000"/>
                  </a:prstClr>
                </a:solidFill>
                <a:latin typeface="Arial" panose="020B0604020202020204" pitchFamily="34" charset="0"/>
                <a:cs typeface="Arial" panose="020B0604020202020204" pitchFamily="34" charset="0"/>
              </a:rPr>
              <a:t>discriminatory</a:t>
            </a:r>
            <a:r>
              <a:rPr lang="en-ZA" sz="2000" dirty="0">
                <a:solidFill>
                  <a:prstClr val="black">
                    <a:lumMod val="85000"/>
                    <a:lumOff val="15000"/>
                  </a:prstClr>
                </a:solidFill>
                <a:latin typeface="Arial" panose="020B0604020202020204" pitchFamily="34" charset="0"/>
                <a:cs typeface="Arial" panose="020B0604020202020204" pitchFamily="34" charset="0"/>
              </a:rPr>
              <a:t> by the Act</a:t>
            </a:r>
          </a:p>
          <a:p>
            <a:pPr lvl="0">
              <a:buClr>
                <a:srgbClr val="83992A"/>
              </a:buClr>
            </a:pPr>
            <a:r>
              <a:rPr lang="en-ZA" sz="2000" dirty="0">
                <a:solidFill>
                  <a:prstClr val="black">
                    <a:lumMod val="85000"/>
                    <a:lumOff val="15000"/>
                  </a:prstClr>
                </a:solidFill>
                <a:latin typeface="Arial" panose="020B0604020202020204" pitchFamily="34" charset="0"/>
                <a:cs typeface="Arial" panose="020B0604020202020204" pitchFamily="34" charset="0"/>
              </a:rPr>
              <a:t>Outline/Explain/Discuss </a:t>
            </a:r>
            <a:r>
              <a:rPr lang="en-ZA" sz="2000" b="1" i="1" dirty="0">
                <a:solidFill>
                  <a:prstClr val="black">
                    <a:lumMod val="85000"/>
                    <a:lumOff val="15000"/>
                  </a:prstClr>
                </a:solidFill>
                <a:latin typeface="Arial" panose="020B0604020202020204" pitchFamily="34" charset="0"/>
                <a:cs typeface="Arial" panose="020B0604020202020204" pitchFamily="34" charset="0"/>
              </a:rPr>
              <a:t>penalties</a:t>
            </a:r>
            <a:r>
              <a:rPr lang="en-ZA" sz="2000" dirty="0">
                <a:solidFill>
                  <a:prstClr val="black">
                    <a:lumMod val="85000"/>
                    <a:lumOff val="15000"/>
                  </a:prstClr>
                </a:solidFill>
                <a:latin typeface="Arial" panose="020B0604020202020204" pitchFamily="34" charset="0"/>
                <a:cs typeface="Arial" panose="020B0604020202020204" pitchFamily="34" charset="0"/>
              </a:rPr>
              <a:t>/consequences for non-compliance. </a:t>
            </a:r>
          </a:p>
          <a:p>
            <a:pPr lvl="0">
              <a:buClr>
                <a:srgbClr val="83992A"/>
              </a:buClr>
            </a:pPr>
            <a:r>
              <a:rPr lang="en-ZA" sz="2000" dirty="0">
                <a:solidFill>
                  <a:prstClr val="black">
                    <a:lumMod val="85000"/>
                    <a:lumOff val="15000"/>
                  </a:prstClr>
                </a:solidFill>
                <a:latin typeface="Arial" panose="020B0604020202020204" pitchFamily="34" charset="0"/>
                <a:cs typeface="Arial" panose="020B0604020202020204" pitchFamily="34" charset="0"/>
              </a:rPr>
              <a:t>Suggest/Recommend ways in which businesses can comply with the Acts. </a:t>
            </a:r>
          </a:p>
          <a:p>
            <a:pPr lvl="0">
              <a:buClr>
                <a:srgbClr val="B15E28"/>
              </a:buClr>
            </a:pPr>
            <a:r>
              <a:rPr lang="en-US" sz="2000" dirty="0">
                <a:solidFill>
                  <a:prstClr val="black">
                    <a:lumMod val="85000"/>
                    <a:lumOff val="15000"/>
                  </a:prstClr>
                </a:solidFill>
                <a:latin typeface="Arial" panose="020B0604020202020204" pitchFamily="34" charset="0"/>
                <a:cs typeface="Arial" panose="020B0604020202020204" pitchFamily="34" charset="0"/>
              </a:rPr>
              <a:t>The </a:t>
            </a:r>
            <a:r>
              <a:rPr lang="en-US" sz="2000" b="1" i="1" dirty="0">
                <a:solidFill>
                  <a:prstClr val="black">
                    <a:lumMod val="85000"/>
                    <a:lumOff val="15000"/>
                  </a:prstClr>
                </a:solidFill>
                <a:latin typeface="Arial" panose="020B0604020202020204" pitchFamily="34" charset="0"/>
                <a:cs typeface="Arial" panose="020B0604020202020204" pitchFamily="34" charset="0"/>
              </a:rPr>
              <a:t>rights</a:t>
            </a:r>
            <a:r>
              <a:rPr lang="en-US" sz="2000" dirty="0">
                <a:solidFill>
                  <a:prstClr val="black">
                    <a:lumMod val="85000"/>
                    <a:lumOff val="15000"/>
                  </a:prstClr>
                </a:solidFill>
                <a:latin typeface="Arial" panose="020B0604020202020204" pitchFamily="34" charset="0"/>
                <a:cs typeface="Arial" panose="020B0604020202020204" pitchFamily="34" charset="0"/>
              </a:rPr>
              <a:t> of </a:t>
            </a:r>
            <a:r>
              <a:rPr lang="en-US" sz="2000" b="1" i="1" dirty="0">
                <a:solidFill>
                  <a:prstClr val="black">
                    <a:lumMod val="85000"/>
                    <a:lumOff val="15000"/>
                  </a:prstClr>
                </a:solidFill>
                <a:latin typeface="Arial" panose="020B0604020202020204" pitchFamily="34" charset="0"/>
                <a:cs typeface="Arial" panose="020B0604020202020204" pitchFamily="34" charset="0"/>
              </a:rPr>
              <a:t>consumers</a:t>
            </a:r>
            <a:r>
              <a:rPr lang="en-US" sz="2000" dirty="0">
                <a:solidFill>
                  <a:prstClr val="black">
                    <a:lumMod val="85000"/>
                    <a:lumOff val="15000"/>
                  </a:prstClr>
                </a:solidFill>
                <a:latin typeface="Arial" panose="020B0604020202020204" pitchFamily="34" charset="0"/>
                <a:cs typeface="Arial" panose="020B0604020202020204" pitchFamily="34" charset="0"/>
              </a:rPr>
              <a:t> in terms of the </a:t>
            </a:r>
            <a:r>
              <a:rPr lang="en-US" sz="2000" b="1" i="1" dirty="0">
                <a:solidFill>
                  <a:prstClr val="black">
                    <a:lumMod val="85000"/>
                    <a:lumOff val="15000"/>
                  </a:prstClr>
                </a:solidFill>
                <a:latin typeface="Arial" panose="020B0604020202020204" pitchFamily="34" charset="0"/>
                <a:cs typeface="Arial" panose="020B0604020202020204" pitchFamily="34" charset="0"/>
              </a:rPr>
              <a:t>NCA</a:t>
            </a:r>
            <a:r>
              <a:rPr lang="en-US" sz="2000" dirty="0">
                <a:solidFill>
                  <a:prstClr val="black">
                    <a:lumMod val="85000"/>
                    <a:lumOff val="15000"/>
                  </a:prstClr>
                </a:solidFill>
                <a:latin typeface="Arial" panose="020B0604020202020204" pitchFamily="34" charset="0"/>
                <a:cs typeface="Arial" panose="020B0604020202020204" pitchFamily="34" charset="0"/>
              </a:rPr>
              <a:t> &amp; </a:t>
            </a:r>
            <a:r>
              <a:rPr lang="en-US" sz="2000" b="1" i="1" dirty="0">
                <a:solidFill>
                  <a:prstClr val="black">
                    <a:lumMod val="85000"/>
                    <a:lumOff val="15000"/>
                  </a:prstClr>
                </a:solidFill>
                <a:latin typeface="Arial" panose="020B0604020202020204" pitchFamily="34" charset="0"/>
                <a:cs typeface="Arial" panose="020B0604020202020204" pitchFamily="34" charset="0"/>
              </a:rPr>
              <a:t>CPA</a:t>
            </a:r>
            <a:r>
              <a:rPr lang="en-US" sz="2000" dirty="0">
                <a:solidFill>
                  <a:prstClr val="black">
                    <a:lumMod val="85000"/>
                    <a:lumOff val="15000"/>
                  </a:prstClr>
                </a:solidFill>
                <a:latin typeface="Arial" panose="020B0604020202020204" pitchFamily="34" charset="0"/>
                <a:cs typeface="Arial" panose="020B0604020202020204" pitchFamily="34" charset="0"/>
              </a:rPr>
              <a:t>.</a:t>
            </a:r>
            <a:endParaRPr lang="en-ZA" sz="2000" dirty="0">
              <a:solidFill>
                <a:prstClr val="black">
                  <a:lumMod val="85000"/>
                  <a:lumOff val="1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093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CPA</a:t>
            </a:r>
            <a:endParaRPr lang="en-ZA" dirty="0"/>
          </a:p>
        </p:txBody>
      </p:sp>
      <p:sp>
        <p:nvSpPr>
          <p:cNvPr id="3" name="Content Placeholder 2"/>
          <p:cNvSpPr>
            <a:spLocks noGrp="1"/>
          </p:cNvSpPr>
          <p:nvPr>
            <p:ph idx="1"/>
          </p:nvPr>
        </p:nvSpPr>
        <p:spPr/>
        <p:txBody>
          <a:bodyPr>
            <a:normAutofit/>
          </a:bodyPr>
          <a:lstStyle/>
          <a:p>
            <a:pPr>
              <a:spcAft>
                <a:spcPts val="0"/>
              </a:spcAft>
              <a:tabLst>
                <a:tab pos="450215" algn="l"/>
                <a:tab pos="5731510" algn="r"/>
              </a:tabLst>
            </a:pPr>
            <a:r>
              <a:rPr lang="en-ZA" dirty="0">
                <a:latin typeface="Arial" panose="020B0604020202020204" pitchFamily="34" charset="0"/>
                <a:ea typeface="Calibri" panose="020F0502020204030204" pitchFamily="34" charset="0"/>
                <a:cs typeface="Times New Roman" panose="02020603050405020304" pitchFamily="18" charset="0"/>
              </a:rPr>
              <a:t>Describe the impact of </a:t>
            </a:r>
            <a:r>
              <a:rPr lang="en-ZA" dirty="0" smtClean="0">
                <a:latin typeface="Arial" panose="020B0604020202020204" pitchFamily="34" charset="0"/>
                <a:ea typeface="Calibri" panose="020F0502020204030204" pitchFamily="34" charset="0"/>
                <a:cs typeface="Times New Roman" panose="02020603050405020304" pitchFamily="18" charset="0"/>
              </a:rPr>
              <a:t>the Consumer Protection </a:t>
            </a:r>
            <a:r>
              <a:rPr lang="en-ZA" dirty="0">
                <a:latin typeface="Arial" panose="020B0604020202020204" pitchFamily="34" charset="0"/>
                <a:ea typeface="Calibri" panose="020F0502020204030204" pitchFamily="34" charset="0"/>
                <a:cs typeface="Times New Roman" panose="02020603050405020304" pitchFamily="18" charset="0"/>
              </a:rPr>
              <a:t>Act 	</a:t>
            </a:r>
            <a:r>
              <a:rPr lang="en-ZA" dirty="0" smtClean="0">
                <a:latin typeface="Arial" panose="020B0604020202020204" pitchFamily="34" charset="0"/>
                <a:ea typeface="Calibri" panose="020F0502020204030204" pitchFamily="34" charset="0"/>
                <a:cs typeface="Times New Roman" panose="02020603050405020304" pitchFamily="18" charset="0"/>
              </a:rPr>
              <a:t>(</a:t>
            </a:r>
            <a:r>
              <a:rPr lang="en-ZA" dirty="0">
                <a:latin typeface="Arial" panose="020B0604020202020204" pitchFamily="34" charset="0"/>
                <a:ea typeface="Calibri" panose="020F0502020204030204" pitchFamily="34" charset="0"/>
                <a:cs typeface="Times New Roman" panose="02020603050405020304" pitchFamily="18" charset="0"/>
              </a:rPr>
              <a:t>8</a:t>
            </a:r>
            <a:r>
              <a:rPr lang="en-ZA" dirty="0" smtClean="0">
                <a:latin typeface="Arial" panose="020B0604020202020204" pitchFamily="34" charset="0"/>
                <a:ea typeface="Calibri" panose="020F0502020204030204" pitchFamily="34" charset="0"/>
                <a:cs typeface="Times New Roman" panose="02020603050405020304" pitchFamily="18" charset="0"/>
              </a:rPr>
              <a:t>)</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450215" algn="l"/>
                <a:tab pos="5731510" algn="r"/>
              </a:tabLst>
            </a:pP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450215" algn="l"/>
                <a:tab pos="5731510" algn="r"/>
              </a:tabLst>
            </a:pPr>
            <a:r>
              <a:rPr lang="en-ZA" dirty="0" smtClean="0">
                <a:latin typeface="Arial" panose="020B0604020202020204" pitchFamily="34" charset="0"/>
                <a:ea typeface="Calibri" panose="020F0502020204030204" pitchFamily="34" charset="0"/>
                <a:cs typeface="Times New Roman" panose="02020603050405020304" pitchFamily="18" charset="0"/>
              </a:rPr>
              <a:t>Explain </a:t>
            </a:r>
            <a:r>
              <a:rPr lang="en-ZA" dirty="0">
                <a:latin typeface="Arial" panose="020B0604020202020204" pitchFamily="34" charset="0"/>
                <a:ea typeface="Calibri" panose="020F0502020204030204" pitchFamily="34" charset="0"/>
                <a:cs typeface="Times New Roman" panose="02020603050405020304" pitchFamily="18" charset="0"/>
              </a:rPr>
              <a:t>how businesses can promote the following consumer rights:</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450215" algn="l"/>
                <a:tab pos="5731510" algn="r"/>
              </a:tabLst>
            </a:pP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450215" algn="l"/>
                <a:tab pos="5731510" algn="r"/>
              </a:tabLst>
            </a:pPr>
            <a:r>
              <a:rPr lang="en-ZA" dirty="0" smtClean="0">
                <a:latin typeface="Arial" panose="020B0604020202020204" pitchFamily="34" charset="0"/>
                <a:ea typeface="Calibri" panose="020F0502020204030204" pitchFamily="34" charset="0"/>
                <a:cs typeface="Times New Roman" panose="02020603050405020304" pitchFamily="18" charset="0"/>
              </a:rPr>
              <a:t>Right </a:t>
            </a:r>
            <a:r>
              <a:rPr lang="en-ZA" dirty="0">
                <a:latin typeface="Arial" panose="020B0604020202020204" pitchFamily="34" charset="0"/>
                <a:ea typeface="Calibri" panose="020F0502020204030204" pitchFamily="34" charset="0"/>
                <a:cs typeface="Times New Roman" panose="02020603050405020304" pitchFamily="18" charset="0"/>
              </a:rPr>
              <a:t>to choose 	(4)</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450215" algn="l"/>
                <a:tab pos="5731510" algn="r"/>
              </a:tabLst>
            </a:pPr>
            <a:r>
              <a:rPr lang="en-ZA" dirty="0" smtClean="0">
                <a:latin typeface="Arial" panose="020B0604020202020204" pitchFamily="34" charset="0"/>
                <a:ea typeface="Calibri" panose="020F0502020204030204" pitchFamily="34" charset="0"/>
                <a:cs typeface="Times New Roman" panose="02020603050405020304" pitchFamily="18" charset="0"/>
              </a:rPr>
              <a:t>Right </a:t>
            </a:r>
            <a:r>
              <a:rPr lang="en-ZA" dirty="0">
                <a:latin typeface="Arial" panose="020B0604020202020204" pitchFamily="34" charset="0"/>
                <a:ea typeface="Calibri" panose="020F0502020204030204" pitchFamily="34" charset="0"/>
                <a:cs typeface="Times New Roman" panose="02020603050405020304" pitchFamily="18" charset="0"/>
              </a:rPr>
              <a:t>to information 	(4)</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450215" algn="l"/>
                <a:tab pos="5731510" algn="r"/>
              </a:tabLst>
            </a:pPr>
            <a:endParaRPr lang="en-ZA" sz="2000" dirty="0">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4246542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CPA</a:t>
            </a:r>
            <a:endParaRPr lang="en-ZA" dirty="0"/>
          </a:p>
        </p:txBody>
      </p:sp>
      <p:sp>
        <p:nvSpPr>
          <p:cNvPr id="3" name="Content Placeholder 2"/>
          <p:cNvSpPr>
            <a:spLocks noGrp="1"/>
          </p:cNvSpPr>
          <p:nvPr>
            <p:ph idx="1"/>
          </p:nvPr>
        </p:nvSpPr>
        <p:spPr/>
        <p:txBody>
          <a:bodyPr>
            <a:normAutofit fontScale="92500" lnSpcReduction="20000"/>
          </a:bodyPr>
          <a:lstStyle/>
          <a:p>
            <a:pPr marL="0" indent="0">
              <a:spcAft>
                <a:spcPts val="0"/>
              </a:spcAft>
              <a:buNone/>
              <a:tabLst>
                <a:tab pos="450215" algn="l"/>
                <a:tab pos="5731510" algn="r"/>
              </a:tabLst>
            </a:pPr>
            <a:r>
              <a:rPr lang="en-ZA" dirty="0">
                <a:latin typeface="Arial" panose="020B0604020202020204" pitchFamily="34" charset="0"/>
                <a:ea typeface="Calibri" panose="020F0502020204030204" pitchFamily="34" charset="0"/>
                <a:cs typeface="Times New Roman" panose="02020603050405020304" pitchFamily="18" charset="0"/>
              </a:rPr>
              <a:t>Identify the consumer right applicable to EACH of the following policy </a:t>
            </a:r>
            <a:r>
              <a:rPr lang="en-ZA" dirty="0" smtClean="0">
                <a:latin typeface="Arial" panose="020B0604020202020204" pitchFamily="34" charset="0"/>
                <a:ea typeface="Calibri" panose="020F0502020204030204" pitchFamily="34" charset="0"/>
                <a:cs typeface="Times New Roman" panose="02020603050405020304" pitchFamily="18" charset="0"/>
              </a:rPr>
              <a:t>statement </a:t>
            </a:r>
            <a:r>
              <a:rPr lang="en-ZA" dirty="0">
                <a:latin typeface="Arial" panose="020B0604020202020204" pitchFamily="34" charset="0"/>
                <a:ea typeface="Calibri" panose="020F0502020204030204" pitchFamily="34" charset="0"/>
                <a:cs typeface="Times New Roman" panose="02020603050405020304" pitchFamily="18" charset="0"/>
              </a:rPr>
              <a:t>of Zonke Stores:</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tabLst>
                <a:tab pos="450215" algn="l"/>
                <a:tab pos="5731510" algn="r"/>
              </a:tabLst>
            </a:pP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450215" algn="l"/>
                <a:tab pos="5731510" algn="r"/>
              </a:tabLst>
            </a:pPr>
            <a:r>
              <a:rPr lang="en-ZA" dirty="0" smtClean="0">
                <a:latin typeface="Arial" panose="020B0604020202020204" pitchFamily="34" charset="0"/>
                <a:ea typeface="Calibri" panose="020F0502020204030204" pitchFamily="34" charset="0"/>
                <a:cs typeface="Times New Roman" panose="02020603050405020304" pitchFamily="18" charset="0"/>
              </a:rPr>
              <a:t>Consumers </a:t>
            </a:r>
            <a:r>
              <a:rPr lang="en-ZA" dirty="0">
                <a:latin typeface="Arial" panose="020B0604020202020204" pitchFamily="34" charset="0"/>
                <a:ea typeface="Calibri" panose="020F0502020204030204" pitchFamily="34" charset="0"/>
                <a:cs typeface="Times New Roman" panose="02020603050405020304" pitchFamily="18" charset="0"/>
              </a:rPr>
              <a:t>will be refunded for faulty products. </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450215" algn="l"/>
                <a:tab pos="5731510" algn="r"/>
              </a:tabLst>
            </a:pPr>
            <a:r>
              <a:rPr lang="en-ZA" dirty="0" smtClean="0">
                <a:latin typeface="Arial" panose="020B0604020202020204" pitchFamily="34" charset="0"/>
                <a:ea typeface="Calibri" panose="020F0502020204030204" pitchFamily="34" charset="0"/>
                <a:cs typeface="Times New Roman" panose="02020603050405020304" pitchFamily="18" charset="0"/>
              </a:rPr>
              <a:t>Consumers </a:t>
            </a:r>
            <a:r>
              <a:rPr lang="en-ZA" dirty="0">
                <a:latin typeface="Arial" panose="020B0604020202020204" pitchFamily="34" charset="0"/>
                <a:ea typeface="Calibri" panose="020F0502020204030204" pitchFamily="34" charset="0"/>
                <a:cs typeface="Times New Roman" panose="02020603050405020304" pitchFamily="18" charset="0"/>
              </a:rPr>
              <a:t>are given the option to stop unwanted direct marketing.  </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450215" algn="l"/>
                <a:tab pos="5731510" algn="r"/>
              </a:tabLst>
            </a:pPr>
            <a:r>
              <a:rPr lang="en-ZA" dirty="0" smtClean="0">
                <a:latin typeface="Arial" panose="020B0604020202020204" pitchFamily="34" charset="0"/>
                <a:ea typeface="Calibri" panose="020F0502020204030204" pitchFamily="34" charset="0"/>
                <a:cs typeface="Times New Roman" panose="02020603050405020304" pitchFamily="18" charset="0"/>
              </a:rPr>
              <a:t>Zonke </a:t>
            </a:r>
            <a:r>
              <a:rPr lang="en-ZA" dirty="0">
                <a:latin typeface="Arial" panose="020B0604020202020204" pitchFamily="34" charset="0"/>
                <a:ea typeface="Calibri" panose="020F0502020204030204" pitchFamily="34" charset="0"/>
                <a:cs typeface="Times New Roman" panose="02020603050405020304" pitchFamily="18" charset="0"/>
              </a:rPr>
              <a:t>Stores will not publish false statements about their products and </a:t>
            </a:r>
            <a:r>
              <a:rPr lang="en-ZA" dirty="0" smtClean="0">
                <a:latin typeface="Arial" panose="020B0604020202020204" pitchFamily="34" charset="0"/>
                <a:ea typeface="Calibri" panose="020F0502020204030204" pitchFamily="34" charset="0"/>
                <a:cs typeface="Times New Roman" panose="02020603050405020304" pitchFamily="18" charset="0"/>
              </a:rPr>
              <a:t>services</a:t>
            </a:r>
            <a:r>
              <a:rPr lang="en-ZA" dirty="0">
                <a:latin typeface="Arial" panose="020B0604020202020204" pitchFamily="34" charset="0"/>
                <a:ea typeface="Calibri" panose="020F0502020204030204" pitchFamily="34" charset="0"/>
                <a:cs typeface="Times New Roman" panose="02020603050405020304" pitchFamily="18" charset="0"/>
              </a:rPr>
              <a:t>.  </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450215" algn="l"/>
                <a:tab pos="5731510" algn="r"/>
              </a:tabLst>
            </a:pPr>
            <a:r>
              <a:rPr lang="en-ZA" dirty="0" smtClean="0">
                <a:latin typeface="Arial" panose="020B0604020202020204" pitchFamily="34" charset="0"/>
                <a:ea typeface="Calibri" panose="020F0502020204030204" pitchFamily="34" charset="0"/>
                <a:cs typeface="Times New Roman" panose="02020603050405020304" pitchFamily="18" charset="0"/>
              </a:rPr>
              <a:t>Zonke </a:t>
            </a:r>
            <a:r>
              <a:rPr lang="en-ZA" dirty="0">
                <a:latin typeface="Arial" panose="020B0604020202020204" pitchFamily="34" charset="0"/>
                <a:ea typeface="Calibri" panose="020F0502020204030204" pitchFamily="34" charset="0"/>
                <a:cs typeface="Times New Roman" panose="02020603050405020304" pitchFamily="18" charset="0"/>
              </a:rPr>
              <a:t>Stores will honour credit vouchers and prepaid services.  </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450215" algn="l"/>
                <a:tab pos="5731510" algn="r"/>
              </a:tabLst>
            </a:pPr>
            <a:r>
              <a:rPr lang="en-ZA" dirty="0" smtClean="0">
                <a:latin typeface="Arial" panose="020B0604020202020204" pitchFamily="34" charset="0"/>
                <a:ea typeface="Calibri" panose="020F0502020204030204" pitchFamily="34" charset="0"/>
                <a:cs typeface="Times New Roman" panose="02020603050405020304" pitchFamily="18" charset="0"/>
              </a:rPr>
              <a:t>Consumers </a:t>
            </a:r>
            <a:r>
              <a:rPr lang="en-ZA" dirty="0">
                <a:latin typeface="Arial" panose="020B0604020202020204" pitchFamily="34" charset="0"/>
                <a:ea typeface="Calibri" panose="020F0502020204030204" pitchFamily="34" charset="0"/>
                <a:cs typeface="Times New Roman" panose="02020603050405020304" pitchFamily="18" charset="0"/>
              </a:rPr>
              <a:t>will receive written notices of amended clauses in their contracts </a:t>
            </a:r>
            <a:r>
              <a:rPr lang="en-ZA" dirty="0" smtClean="0">
                <a:latin typeface="Arial" panose="020B0604020202020204" pitchFamily="34" charset="0"/>
                <a:ea typeface="Calibri" panose="020F0502020204030204" pitchFamily="34" charset="0"/>
                <a:cs typeface="Times New Roman" panose="02020603050405020304" pitchFamily="18" charset="0"/>
              </a:rPr>
              <a:t>that </a:t>
            </a:r>
            <a:r>
              <a:rPr lang="en-ZA" dirty="0">
                <a:latin typeface="Arial" panose="020B0604020202020204" pitchFamily="34" charset="0"/>
                <a:ea typeface="Calibri" panose="020F0502020204030204" pitchFamily="34" charset="0"/>
                <a:cs typeface="Times New Roman" panose="02020603050405020304" pitchFamily="18" charset="0"/>
              </a:rPr>
              <a:t>may limit their rights</a:t>
            </a:r>
            <a:r>
              <a:rPr lang="en-ZA" dirty="0" smtClean="0">
                <a:latin typeface="Arial" panose="020B0604020202020204" pitchFamily="34" charset="0"/>
                <a:ea typeface="Calibri" panose="020F0502020204030204" pitchFamily="34" charset="0"/>
                <a:cs typeface="Times New Roman" panose="02020603050405020304" pitchFamily="18" charset="0"/>
              </a:rPr>
              <a:t>.</a:t>
            </a:r>
            <a:endParaRPr lang="en-ZA" dirty="0"/>
          </a:p>
        </p:txBody>
      </p:sp>
    </p:spTree>
    <p:extLst>
      <p:ext uri="{BB962C8B-B14F-4D97-AF65-F5344CB8AC3E}">
        <p14:creationId xmlns:p14="http://schemas.microsoft.com/office/powerpoint/2010/main" val="1569937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normAutofit/>
          </a:bodyPr>
          <a:lstStyle/>
          <a:p>
            <a:pPr algn="ctr"/>
            <a:r>
              <a:rPr lang="en-ZA" sz="9600" dirty="0" smtClean="0"/>
              <a:t>THANK YOU </a:t>
            </a:r>
            <a:endParaRPr lang="en-ZA" sz="9600" dirty="0"/>
          </a:p>
        </p:txBody>
      </p:sp>
    </p:spTree>
    <p:extLst>
      <p:ext uri="{BB962C8B-B14F-4D97-AF65-F5344CB8AC3E}">
        <p14:creationId xmlns:p14="http://schemas.microsoft.com/office/powerpoint/2010/main" val="2396462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Compensation for Occupational </a:t>
            </a:r>
            <a:r>
              <a:rPr lang="en-ZA" dirty="0"/>
              <a:t>I</a:t>
            </a:r>
            <a:r>
              <a:rPr lang="en-ZA" dirty="0" smtClean="0"/>
              <a:t>njuries and Diseases Act</a:t>
            </a:r>
            <a:endParaRPr lang="en-ZA" dirty="0"/>
          </a:p>
        </p:txBody>
      </p:sp>
      <p:sp>
        <p:nvSpPr>
          <p:cNvPr id="3" name="Content Placeholder 2"/>
          <p:cNvSpPr>
            <a:spLocks noGrp="1"/>
          </p:cNvSpPr>
          <p:nvPr>
            <p:ph idx="1"/>
          </p:nvPr>
        </p:nvSpPr>
        <p:spPr/>
        <p:txBody>
          <a:bodyPr>
            <a:normAutofit fontScale="92500"/>
          </a:bodyPr>
          <a:lstStyle/>
          <a:p>
            <a:pPr lvl="0">
              <a:buClr>
                <a:srgbClr val="83992A"/>
              </a:buClr>
            </a:pPr>
            <a:r>
              <a:rPr lang="en-ZA" sz="2200" dirty="0">
                <a:solidFill>
                  <a:prstClr val="black">
                    <a:lumMod val="85000"/>
                    <a:lumOff val="15000"/>
                  </a:prstClr>
                </a:solidFill>
                <a:latin typeface="Arial" panose="020B0604020202020204" pitchFamily="34" charset="0"/>
                <a:cs typeface="Arial" panose="020B0604020202020204" pitchFamily="34" charset="0"/>
              </a:rPr>
              <a:t>Outline/Describe/Explain/Discuss the </a:t>
            </a:r>
            <a:r>
              <a:rPr lang="en-ZA" sz="2200" b="1" i="1" dirty="0">
                <a:solidFill>
                  <a:prstClr val="black">
                    <a:lumMod val="85000"/>
                    <a:lumOff val="15000"/>
                  </a:prstClr>
                </a:solidFill>
                <a:latin typeface="Arial" panose="020B0604020202020204" pitchFamily="34" charset="0"/>
                <a:cs typeface="Arial" panose="020B0604020202020204" pitchFamily="34" charset="0"/>
              </a:rPr>
              <a:t>purpose</a:t>
            </a:r>
            <a:r>
              <a:rPr lang="en-ZA" sz="2200" dirty="0">
                <a:solidFill>
                  <a:prstClr val="black">
                    <a:lumMod val="85000"/>
                    <a:lumOff val="15000"/>
                  </a:prstClr>
                </a:solidFill>
                <a:latin typeface="Arial" panose="020B0604020202020204" pitchFamily="34" charset="0"/>
                <a:cs typeface="Arial" panose="020B0604020202020204" pitchFamily="34" charset="0"/>
              </a:rPr>
              <a:t> of all EIGHT Acts</a:t>
            </a:r>
          </a:p>
          <a:p>
            <a:pPr lvl="0">
              <a:buClr>
                <a:srgbClr val="83992A"/>
              </a:buClr>
            </a:pPr>
            <a:r>
              <a:rPr lang="en-ZA" sz="2200" dirty="0">
                <a:solidFill>
                  <a:prstClr val="black">
                    <a:lumMod val="85000"/>
                    <a:lumOff val="15000"/>
                  </a:prstClr>
                </a:solidFill>
                <a:latin typeface="Arial" panose="020B0604020202020204" pitchFamily="34" charset="0"/>
                <a:cs typeface="Arial" panose="020B0604020202020204" pitchFamily="34" charset="0"/>
              </a:rPr>
              <a:t>Discuss/Explain/Evaluate the </a:t>
            </a:r>
            <a:r>
              <a:rPr lang="en-ZA" sz="2200" b="1" i="1" dirty="0">
                <a:solidFill>
                  <a:prstClr val="black">
                    <a:lumMod val="85000"/>
                    <a:lumOff val="15000"/>
                  </a:prstClr>
                </a:solidFill>
                <a:latin typeface="Arial" panose="020B0604020202020204" pitchFamily="34" charset="0"/>
                <a:cs typeface="Arial" panose="020B0604020202020204" pitchFamily="34" charset="0"/>
              </a:rPr>
              <a:t>impact</a:t>
            </a:r>
            <a:r>
              <a:rPr lang="en-ZA" sz="2200" dirty="0">
                <a:solidFill>
                  <a:prstClr val="black">
                    <a:lumMod val="85000"/>
                    <a:lumOff val="15000"/>
                  </a:prstClr>
                </a:solidFill>
                <a:latin typeface="Arial" panose="020B0604020202020204" pitchFamily="34" charset="0"/>
                <a:cs typeface="Arial" panose="020B0604020202020204" pitchFamily="34" charset="0"/>
              </a:rPr>
              <a:t> (positives/ advantages and/or negatives/ disadvantages) of the Acts on businesses. 	</a:t>
            </a:r>
          </a:p>
          <a:p>
            <a:pPr lvl="0">
              <a:buClr>
                <a:srgbClr val="83992A"/>
              </a:buClr>
            </a:pPr>
            <a:r>
              <a:rPr lang="en-ZA" sz="2200" dirty="0">
                <a:solidFill>
                  <a:prstClr val="black">
                    <a:lumMod val="85000"/>
                    <a:lumOff val="15000"/>
                  </a:prstClr>
                </a:solidFill>
                <a:latin typeface="Arial" panose="020B0604020202020204" pitchFamily="34" charset="0"/>
                <a:cs typeface="Arial" panose="020B0604020202020204" pitchFamily="34" charset="0"/>
              </a:rPr>
              <a:t>Analyse the </a:t>
            </a:r>
            <a:r>
              <a:rPr lang="en-ZA" sz="2200" b="1" i="1" dirty="0">
                <a:solidFill>
                  <a:prstClr val="black">
                    <a:lumMod val="85000"/>
                    <a:lumOff val="15000"/>
                  </a:prstClr>
                </a:solidFill>
                <a:latin typeface="Arial" panose="020B0604020202020204" pitchFamily="34" charset="0"/>
                <a:cs typeface="Arial" panose="020B0604020202020204" pitchFamily="34" charset="0"/>
              </a:rPr>
              <a:t>effectiveness</a:t>
            </a:r>
            <a:r>
              <a:rPr lang="en-ZA" sz="2200" dirty="0">
                <a:solidFill>
                  <a:prstClr val="black">
                    <a:lumMod val="85000"/>
                    <a:lumOff val="15000"/>
                  </a:prstClr>
                </a:solidFill>
                <a:latin typeface="Arial" panose="020B0604020202020204" pitchFamily="34" charset="0"/>
                <a:cs typeface="Arial" panose="020B0604020202020204" pitchFamily="34" charset="0"/>
              </a:rPr>
              <a:t> (positives/advantages/ negatives/disadvantages) of the Acts on businesses. 	</a:t>
            </a:r>
          </a:p>
          <a:p>
            <a:pPr lvl="0">
              <a:buClr>
                <a:srgbClr val="83992A"/>
              </a:buClr>
            </a:pPr>
            <a:r>
              <a:rPr lang="en-ZA" sz="2200" dirty="0">
                <a:solidFill>
                  <a:prstClr val="black">
                    <a:lumMod val="85000"/>
                    <a:lumOff val="15000"/>
                  </a:prstClr>
                </a:solidFill>
                <a:latin typeface="Arial" panose="020B0604020202020204" pitchFamily="34" charset="0"/>
                <a:cs typeface="Arial" panose="020B0604020202020204" pitchFamily="34" charset="0"/>
              </a:rPr>
              <a:t>Outline/Explain/Discuss </a:t>
            </a:r>
            <a:r>
              <a:rPr lang="en-ZA" sz="2200" b="1" i="1" dirty="0">
                <a:solidFill>
                  <a:prstClr val="black">
                    <a:lumMod val="85000"/>
                    <a:lumOff val="15000"/>
                  </a:prstClr>
                </a:solidFill>
                <a:latin typeface="Arial" panose="020B0604020202020204" pitchFamily="34" charset="0"/>
                <a:cs typeface="Arial" panose="020B0604020202020204" pitchFamily="34" charset="0"/>
              </a:rPr>
              <a:t>actions</a:t>
            </a:r>
            <a:r>
              <a:rPr lang="en-ZA" sz="2200" dirty="0">
                <a:solidFill>
                  <a:prstClr val="black">
                    <a:lumMod val="85000"/>
                    <a:lumOff val="15000"/>
                  </a:prstClr>
                </a:solidFill>
                <a:latin typeface="Arial" panose="020B0604020202020204" pitchFamily="34" charset="0"/>
                <a:cs typeface="Arial" panose="020B0604020202020204" pitchFamily="34" charset="0"/>
              </a:rPr>
              <a:t> regarded as </a:t>
            </a:r>
            <a:r>
              <a:rPr lang="en-ZA" sz="2200" b="1" i="1" dirty="0">
                <a:solidFill>
                  <a:prstClr val="black">
                    <a:lumMod val="85000"/>
                    <a:lumOff val="15000"/>
                  </a:prstClr>
                </a:solidFill>
                <a:latin typeface="Arial" panose="020B0604020202020204" pitchFamily="34" charset="0"/>
                <a:cs typeface="Arial" panose="020B0604020202020204" pitchFamily="34" charset="0"/>
              </a:rPr>
              <a:t>discriminatory</a:t>
            </a:r>
            <a:r>
              <a:rPr lang="en-ZA" sz="2200" dirty="0">
                <a:solidFill>
                  <a:prstClr val="black">
                    <a:lumMod val="85000"/>
                    <a:lumOff val="15000"/>
                  </a:prstClr>
                </a:solidFill>
                <a:latin typeface="Arial" panose="020B0604020202020204" pitchFamily="34" charset="0"/>
                <a:cs typeface="Arial" panose="020B0604020202020204" pitchFamily="34" charset="0"/>
              </a:rPr>
              <a:t> by the Act</a:t>
            </a:r>
          </a:p>
          <a:p>
            <a:pPr lvl="0">
              <a:buClr>
                <a:srgbClr val="83992A"/>
              </a:buClr>
            </a:pPr>
            <a:r>
              <a:rPr lang="en-ZA" sz="2200" dirty="0">
                <a:solidFill>
                  <a:prstClr val="black">
                    <a:lumMod val="85000"/>
                    <a:lumOff val="15000"/>
                  </a:prstClr>
                </a:solidFill>
                <a:latin typeface="Arial" panose="020B0604020202020204" pitchFamily="34" charset="0"/>
                <a:cs typeface="Arial" panose="020B0604020202020204" pitchFamily="34" charset="0"/>
              </a:rPr>
              <a:t>Outline/Explain/Discuss </a:t>
            </a:r>
            <a:r>
              <a:rPr lang="en-ZA" sz="2200" b="1" i="1" dirty="0">
                <a:solidFill>
                  <a:prstClr val="black">
                    <a:lumMod val="85000"/>
                    <a:lumOff val="15000"/>
                  </a:prstClr>
                </a:solidFill>
                <a:latin typeface="Arial" panose="020B0604020202020204" pitchFamily="34" charset="0"/>
                <a:cs typeface="Arial" panose="020B0604020202020204" pitchFamily="34" charset="0"/>
              </a:rPr>
              <a:t>penalties</a:t>
            </a:r>
            <a:r>
              <a:rPr lang="en-ZA" sz="2200" dirty="0">
                <a:solidFill>
                  <a:prstClr val="black">
                    <a:lumMod val="85000"/>
                    <a:lumOff val="15000"/>
                  </a:prstClr>
                </a:solidFill>
                <a:latin typeface="Arial" panose="020B0604020202020204" pitchFamily="34" charset="0"/>
                <a:cs typeface="Arial" panose="020B0604020202020204" pitchFamily="34" charset="0"/>
              </a:rPr>
              <a:t>/consequences for non-compliance. </a:t>
            </a:r>
          </a:p>
          <a:p>
            <a:pPr lvl="0">
              <a:buClr>
                <a:srgbClr val="83992A"/>
              </a:buClr>
            </a:pPr>
            <a:r>
              <a:rPr lang="en-ZA" sz="2200" dirty="0">
                <a:solidFill>
                  <a:prstClr val="black">
                    <a:lumMod val="85000"/>
                    <a:lumOff val="15000"/>
                  </a:prstClr>
                </a:solidFill>
                <a:latin typeface="Arial" panose="020B0604020202020204" pitchFamily="34" charset="0"/>
                <a:cs typeface="Arial" panose="020B0604020202020204" pitchFamily="34" charset="0"/>
              </a:rPr>
              <a:t>Suggest/Recommend ways in which businesses can comply with the Acts. </a:t>
            </a:r>
          </a:p>
        </p:txBody>
      </p:sp>
    </p:spTree>
    <p:extLst>
      <p:ext uri="{BB962C8B-B14F-4D97-AF65-F5344CB8AC3E}">
        <p14:creationId xmlns:p14="http://schemas.microsoft.com/office/powerpoint/2010/main" val="3374558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COIDA</a:t>
            </a:r>
            <a:endParaRPr lang="en-ZA" dirty="0"/>
          </a:p>
        </p:txBody>
      </p:sp>
      <p:sp>
        <p:nvSpPr>
          <p:cNvPr id="3" name="Content Placeholder 2"/>
          <p:cNvSpPr>
            <a:spLocks noGrp="1"/>
          </p:cNvSpPr>
          <p:nvPr>
            <p:ph idx="1"/>
          </p:nvPr>
        </p:nvSpPr>
        <p:spPr/>
        <p:txBody>
          <a:bodyPr>
            <a:normAutofit fontScale="85000" lnSpcReduction="10000"/>
          </a:bodyPr>
          <a:lstStyle/>
          <a:p>
            <a:pPr marL="0" indent="0" algn="ctr">
              <a:spcAft>
                <a:spcPts val="0"/>
              </a:spcAft>
              <a:buNone/>
              <a:tabLst>
                <a:tab pos="450215" algn="l"/>
                <a:tab pos="5731510" algn="r"/>
              </a:tabLst>
            </a:pPr>
            <a:r>
              <a:rPr lang="en-ZA" b="1" dirty="0">
                <a:latin typeface="Arial" panose="020B0604020202020204" pitchFamily="34" charset="0"/>
                <a:ea typeface="Calibri" panose="020F0502020204030204" pitchFamily="34" charset="0"/>
                <a:cs typeface="Times New Roman" panose="02020603050405020304" pitchFamily="18" charset="0"/>
              </a:rPr>
              <a:t>MULTI TYRES (MT</a:t>
            </a:r>
            <a:r>
              <a:rPr lang="en-ZA" b="1" dirty="0" smtClean="0">
                <a:latin typeface="Arial" panose="020B0604020202020204" pitchFamily="34" charset="0"/>
                <a:ea typeface="Calibri" panose="020F0502020204030204" pitchFamily="34" charset="0"/>
                <a:cs typeface="Times New Roman" panose="02020603050405020304" pitchFamily="18" charset="0"/>
              </a:rPr>
              <a:t>)</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tabLst>
                <a:tab pos="450215" algn="l"/>
                <a:tab pos="5731510" algn="r"/>
              </a:tabLst>
            </a:pPr>
            <a:r>
              <a:rPr lang="en-ZA" dirty="0">
                <a:latin typeface="Arial" panose="020B0604020202020204" pitchFamily="34" charset="0"/>
                <a:ea typeface="Calibri" panose="020F0502020204030204" pitchFamily="34" charset="0"/>
                <a:cs typeface="Times New Roman" panose="02020603050405020304" pitchFamily="18" charset="0"/>
              </a:rPr>
              <a:t>Multi Tyres specialises in wheel alignment. John, an employee, was injured while on duty.  The management advised him not to report the injury as MT’s employees were not registered with the Compensation Fund.  The business has many unreported accidents and they do not contribute to the fund.</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tabLst>
                <a:tab pos="450215" algn="l"/>
                <a:tab pos="5731510" algn="r"/>
              </a:tabLst>
            </a:pPr>
            <a:r>
              <a:rPr lang="en-ZA" dirty="0">
                <a:latin typeface="Arial" panose="020B0604020202020204" pitchFamily="34" charset="0"/>
                <a:ea typeface="Calibri" panose="020F0502020204030204" pitchFamily="34" charset="0"/>
                <a:cs typeface="Times New Roman" panose="02020603050405020304" pitchFamily="18" charset="0"/>
              </a:rPr>
              <a:t> </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450215" algn="l"/>
                <a:tab pos="5731510" algn="r"/>
              </a:tabLst>
            </a:pPr>
            <a:r>
              <a:rPr lang="en-ZA" dirty="0">
                <a:latin typeface="Arial" panose="020B0604020202020204" pitchFamily="34" charset="0"/>
                <a:ea typeface="Calibri" panose="020F0502020204030204" pitchFamily="34" charset="0"/>
                <a:cs typeface="Times New Roman" panose="02020603050405020304" pitchFamily="18" charset="0"/>
              </a:rPr>
              <a:t>	Name the Act that is applicable to the scenario above. </a:t>
            </a:r>
            <a:r>
              <a:rPr lang="en-ZA" b="1" dirty="0">
                <a:latin typeface="Arial" panose="020B0604020202020204" pitchFamily="34" charset="0"/>
                <a:ea typeface="Calibri" panose="020F0502020204030204" pitchFamily="34" charset="0"/>
                <a:cs typeface="Times New Roman" panose="02020603050405020304" pitchFamily="18" charset="0"/>
              </a:rPr>
              <a:t>	</a:t>
            </a:r>
            <a:r>
              <a:rPr lang="en-ZA" b="1" dirty="0" smtClean="0">
                <a:latin typeface="Arial" panose="020B0604020202020204" pitchFamily="34" charset="0"/>
                <a:ea typeface="Calibri" panose="020F0502020204030204" pitchFamily="34" charset="0"/>
                <a:cs typeface="Times New Roman" panose="02020603050405020304" pitchFamily="18" charset="0"/>
              </a:rPr>
              <a:t>			</a:t>
            </a:r>
            <a:r>
              <a:rPr lang="en-ZA" dirty="0">
                <a:latin typeface="Arial" panose="020B0604020202020204" pitchFamily="34" charset="0"/>
                <a:ea typeface="Calibri" panose="020F0502020204030204" pitchFamily="34" charset="0"/>
                <a:cs typeface="Times New Roman" panose="02020603050405020304" pitchFamily="18" charset="0"/>
              </a:rPr>
              <a:t>	(2)</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tabLst>
                <a:tab pos="450215" algn="l"/>
                <a:tab pos="5731510" algn="r"/>
              </a:tabLst>
            </a:pPr>
            <a:r>
              <a:rPr lang="en-ZA" dirty="0">
                <a:latin typeface="Arial" panose="020B0604020202020204" pitchFamily="34" charset="0"/>
                <a:ea typeface="Calibri" panose="020F0502020204030204" pitchFamily="34" charset="0"/>
                <a:cs typeface="Times New Roman" panose="02020603050405020304" pitchFamily="18" charset="0"/>
              </a:rPr>
              <a:t> </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450215" algn="l"/>
                <a:tab pos="5731510" algn="r"/>
              </a:tabLst>
            </a:pPr>
            <a:r>
              <a:rPr lang="en-ZA" dirty="0">
                <a:latin typeface="Arial" panose="020B0604020202020204" pitchFamily="34" charset="0"/>
                <a:ea typeface="Calibri" panose="020F0502020204030204" pitchFamily="34" charset="0"/>
                <a:cs typeface="Times New Roman" panose="02020603050405020304" pitchFamily="18" charset="0"/>
              </a:rPr>
              <a:t>	Quote FOUR actions that are regarded as discriminatory by the Act </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tabLst>
                <a:tab pos="450215" algn="l"/>
                <a:tab pos="5731510" algn="r"/>
              </a:tabLst>
            </a:pPr>
            <a:r>
              <a:rPr lang="en-ZA" dirty="0">
                <a:latin typeface="Arial" panose="020B0604020202020204" pitchFamily="34" charset="0"/>
                <a:ea typeface="Calibri" panose="020F0502020204030204" pitchFamily="34" charset="0"/>
                <a:cs typeface="Times New Roman" panose="02020603050405020304" pitchFamily="18" charset="0"/>
              </a:rPr>
              <a:t>	identified in </a:t>
            </a:r>
            <a:r>
              <a:rPr lang="en-ZA" dirty="0" smtClean="0">
                <a:latin typeface="Arial" panose="020B0604020202020204" pitchFamily="34" charset="0"/>
                <a:ea typeface="Calibri" panose="020F0502020204030204" pitchFamily="34" charset="0"/>
                <a:cs typeface="Times New Roman" panose="02020603050405020304" pitchFamily="18" charset="0"/>
              </a:rPr>
              <a:t>the QUESTION above</a:t>
            </a:r>
            <a:r>
              <a:rPr lang="en-ZA" dirty="0">
                <a:latin typeface="Arial" panose="020B0604020202020204" pitchFamily="34" charset="0"/>
                <a:ea typeface="Calibri" panose="020F0502020204030204" pitchFamily="34" charset="0"/>
                <a:cs typeface="Times New Roman" panose="02020603050405020304" pitchFamily="18" charset="0"/>
              </a:rPr>
              <a:t>	</a:t>
            </a:r>
            <a:r>
              <a:rPr lang="en-ZA" dirty="0" smtClean="0">
                <a:latin typeface="Arial" panose="020B0604020202020204" pitchFamily="34" charset="0"/>
                <a:ea typeface="Calibri" panose="020F0502020204030204" pitchFamily="34" charset="0"/>
                <a:cs typeface="Times New Roman" panose="02020603050405020304" pitchFamily="18" charset="0"/>
              </a:rPr>
              <a:t>							(</a:t>
            </a:r>
            <a:r>
              <a:rPr lang="en-ZA" dirty="0">
                <a:latin typeface="Arial" panose="020B0604020202020204" pitchFamily="34" charset="0"/>
                <a:ea typeface="Calibri" panose="020F0502020204030204" pitchFamily="34" charset="0"/>
                <a:cs typeface="Times New Roman" panose="02020603050405020304" pitchFamily="18" charset="0"/>
              </a:rPr>
              <a:t>4)</a:t>
            </a:r>
            <a:endParaRPr lang="en-ZA"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235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69254"/>
            <a:ext cx="9601196" cy="1303867"/>
          </a:xfrm>
        </p:spPr>
        <p:txBody>
          <a:bodyPr/>
          <a:lstStyle/>
          <a:p>
            <a:r>
              <a:rPr lang="en-ZA" dirty="0" smtClean="0"/>
              <a:t>COIDA</a:t>
            </a:r>
            <a:endParaRPr lang="en-ZA" dirty="0"/>
          </a:p>
        </p:txBody>
      </p:sp>
      <p:sp>
        <p:nvSpPr>
          <p:cNvPr id="3" name="Content Placeholder 2"/>
          <p:cNvSpPr>
            <a:spLocks noGrp="1"/>
          </p:cNvSpPr>
          <p:nvPr>
            <p:ph idx="1"/>
          </p:nvPr>
        </p:nvSpPr>
        <p:spPr/>
        <p:txBody>
          <a:bodyPr>
            <a:normAutofit fontScale="55000" lnSpcReduction="20000"/>
          </a:bodyPr>
          <a:lstStyle/>
          <a:p>
            <a:r>
              <a:rPr lang="en-ZA" sz="3600" dirty="0">
                <a:latin typeface="Arial" panose="020B0604020202020204" pitchFamily="34" charset="0"/>
                <a:cs typeface="Arial" panose="020B0604020202020204" pitchFamily="34" charset="0"/>
              </a:rPr>
              <a:t>Evaluate the impact of the Compensation for Occupational Injuries and </a:t>
            </a:r>
            <a:r>
              <a:rPr lang="en-ZA" sz="3600" dirty="0" smtClean="0">
                <a:latin typeface="Arial" panose="020B0604020202020204" pitchFamily="34" charset="0"/>
                <a:cs typeface="Arial" panose="020B0604020202020204" pitchFamily="34" charset="0"/>
              </a:rPr>
              <a:t>Diseases </a:t>
            </a:r>
            <a:r>
              <a:rPr lang="en-ZA" sz="3600" dirty="0">
                <a:latin typeface="Arial" panose="020B0604020202020204" pitchFamily="34" charset="0"/>
                <a:cs typeface="Arial" panose="020B0604020202020204" pitchFamily="34" charset="0"/>
              </a:rPr>
              <a:t>Act (COIDA), 1997 would have on a business. </a:t>
            </a:r>
            <a:r>
              <a:rPr lang="en-ZA" sz="3600" b="1" dirty="0">
                <a:latin typeface="Arial" panose="020B0604020202020204" pitchFamily="34" charset="0"/>
                <a:cs typeface="Arial" panose="020B0604020202020204" pitchFamily="34" charset="0"/>
              </a:rPr>
              <a:t>	</a:t>
            </a:r>
            <a:r>
              <a:rPr lang="en-ZA" sz="3600" b="1" dirty="0" smtClean="0">
                <a:latin typeface="Arial" panose="020B0604020202020204" pitchFamily="34" charset="0"/>
                <a:cs typeface="Arial" panose="020B0604020202020204" pitchFamily="34" charset="0"/>
              </a:rPr>
              <a:t>					</a:t>
            </a:r>
            <a:r>
              <a:rPr lang="en-ZA" sz="3600" dirty="0">
                <a:latin typeface="Arial" panose="020B0604020202020204" pitchFamily="34" charset="0"/>
                <a:cs typeface="Arial" panose="020B0604020202020204" pitchFamily="34" charset="0"/>
              </a:rPr>
              <a:t>	</a:t>
            </a:r>
            <a:r>
              <a:rPr lang="en-ZA" sz="3600" dirty="0" smtClean="0">
                <a:latin typeface="Arial" panose="020B0604020202020204" pitchFamily="34" charset="0"/>
                <a:cs typeface="Arial" panose="020B0604020202020204" pitchFamily="34" charset="0"/>
              </a:rPr>
              <a:t>(8)</a:t>
            </a:r>
            <a:endParaRPr lang="en-ZA" sz="3600" b="1" dirty="0">
              <a:latin typeface="Arial" panose="020B0604020202020204" pitchFamily="34" charset="0"/>
              <a:cs typeface="Arial" panose="020B0604020202020204" pitchFamily="34" charset="0"/>
            </a:endParaRPr>
          </a:p>
          <a:p>
            <a:pPr marL="0" indent="0">
              <a:buNone/>
            </a:pPr>
            <a:r>
              <a:rPr lang="en-ZA" sz="3600" b="1" dirty="0" smtClean="0">
                <a:latin typeface="Arial" panose="020B0604020202020204" pitchFamily="34" charset="0"/>
                <a:cs typeface="Arial" panose="020B0604020202020204" pitchFamily="34" charset="0"/>
              </a:rPr>
              <a:t>						MAJEED </a:t>
            </a:r>
            <a:r>
              <a:rPr lang="en-ZA" sz="3600" b="1" dirty="0">
                <a:latin typeface="Arial" panose="020B0604020202020204" pitchFamily="34" charset="0"/>
                <a:cs typeface="Arial" panose="020B0604020202020204" pitchFamily="34" charset="0"/>
              </a:rPr>
              <a:t>CONSTRUCTION (MC</a:t>
            </a:r>
            <a:r>
              <a:rPr lang="en-ZA" sz="3600" b="1" dirty="0" smtClean="0">
                <a:latin typeface="Arial" panose="020B0604020202020204" pitchFamily="34" charset="0"/>
                <a:cs typeface="Arial" panose="020B0604020202020204" pitchFamily="34" charset="0"/>
              </a:rPr>
              <a:t>)</a:t>
            </a:r>
            <a:endParaRPr lang="en-ZA" sz="3600" b="1" dirty="0">
              <a:latin typeface="Arial" panose="020B0604020202020204" pitchFamily="34" charset="0"/>
              <a:cs typeface="Arial" panose="020B0604020202020204" pitchFamily="34" charset="0"/>
            </a:endParaRPr>
          </a:p>
          <a:p>
            <a:pPr marL="0" indent="0">
              <a:buNone/>
            </a:pPr>
            <a:r>
              <a:rPr lang="en-ZA" sz="3600" b="1" dirty="0" err="1">
                <a:latin typeface="Arial" panose="020B0604020202020204" pitchFamily="34" charset="0"/>
                <a:cs typeface="Arial" panose="020B0604020202020204" pitchFamily="34" charset="0"/>
              </a:rPr>
              <a:t>Majeed</a:t>
            </a:r>
            <a:r>
              <a:rPr lang="en-ZA" sz="3600" b="1" dirty="0">
                <a:latin typeface="Arial" panose="020B0604020202020204" pitchFamily="34" charset="0"/>
                <a:cs typeface="Arial" panose="020B0604020202020204" pitchFamily="34" charset="0"/>
              </a:rPr>
              <a:t> Construction ensures that accidents and illnesses that occur in the workplace are reported immediately.</a:t>
            </a:r>
          </a:p>
          <a:p>
            <a:r>
              <a:rPr lang="en-ZA" sz="3600" dirty="0" smtClean="0">
                <a:latin typeface="Arial" panose="020B0604020202020204" pitchFamily="34" charset="0"/>
                <a:cs typeface="Arial" panose="020B0604020202020204" pitchFamily="34" charset="0"/>
              </a:rPr>
              <a:t>Identify </a:t>
            </a:r>
            <a:r>
              <a:rPr lang="en-ZA" sz="3600" dirty="0">
                <a:latin typeface="Arial" panose="020B0604020202020204" pitchFamily="34" charset="0"/>
                <a:cs typeface="Arial" panose="020B0604020202020204" pitchFamily="34" charset="0"/>
              </a:rPr>
              <a:t>the Act that is applicable to the scenario above. </a:t>
            </a:r>
            <a:r>
              <a:rPr lang="en-ZA" sz="3600" b="1" dirty="0">
                <a:latin typeface="Arial" panose="020B0604020202020204" pitchFamily="34" charset="0"/>
                <a:cs typeface="Arial" panose="020B0604020202020204" pitchFamily="34" charset="0"/>
              </a:rPr>
              <a:t>	</a:t>
            </a:r>
            <a:r>
              <a:rPr lang="en-ZA" sz="3600" b="1" dirty="0" smtClean="0">
                <a:latin typeface="Arial" panose="020B0604020202020204" pitchFamily="34" charset="0"/>
                <a:cs typeface="Arial" panose="020B0604020202020204" pitchFamily="34" charset="0"/>
              </a:rPr>
              <a:t>			</a:t>
            </a:r>
            <a:r>
              <a:rPr lang="en-ZA" sz="3600" dirty="0" smtClean="0">
                <a:latin typeface="Arial" panose="020B0604020202020204" pitchFamily="34" charset="0"/>
                <a:cs typeface="Arial" panose="020B0604020202020204" pitchFamily="34" charset="0"/>
              </a:rPr>
              <a:t>(</a:t>
            </a:r>
            <a:r>
              <a:rPr lang="en-ZA" sz="3600" dirty="0">
                <a:latin typeface="Arial" panose="020B0604020202020204" pitchFamily="34" charset="0"/>
                <a:cs typeface="Arial" panose="020B0604020202020204" pitchFamily="34" charset="0"/>
              </a:rPr>
              <a:t>2)</a:t>
            </a:r>
          </a:p>
          <a:p>
            <a:r>
              <a:rPr lang="en-ZA" sz="3600" dirty="0" smtClean="0">
                <a:latin typeface="Arial" panose="020B0604020202020204" pitchFamily="34" charset="0"/>
                <a:cs typeface="Arial" panose="020B0604020202020204" pitchFamily="34" charset="0"/>
              </a:rPr>
              <a:t>Advise </a:t>
            </a:r>
            <a:r>
              <a:rPr lang="en-ZA" sz="3600" dirty="0">
                <a:latin typeface="Arial" panose="020B0604020202020204" pitchFamily="34" charset="0"/>
                <a:cs typeface="Arial" panose="020B0604020202020204" pitchFamily="34" charset="0"/>
              </a:rPr>
              <a:t>the management of MC on any other TWO ways in which they can </a:t>
            </a:r>
            <a:r>
              <a:rPr lang="en-ZA" sz="3600" dirty="0" smtClean="0">
                <a:latin typeface="Arial" panose="020B0604020202020204" pitchFamily="34" charset="0"/>
                <a:cs typeface="Arial" panose="020B0604020202020204" pitchFamily="34" charset="0"/>
              </a:rPr>
              <a:t>comply </a:t>
            </a:r>
            <a:r>
              <a:rPr lang="en-ZA" sz="3600" dirty="0">
                <a:latin typeface="Arial" panose="020B0604020202020204" pitchFamily="34" charset="0"/>
                <a:cs typeface="Arial" panose="020B0604020202020204" pitchFamily="34" charset="0"/>
              </a:rPr>
              <a:t>with the Act identified </a:t>
            </a:r>
            <a:r>
              <a:rPr lang="en-ZA" sz="3600" dirty="0" smtClean="0">
                <a:latin typeface="Arial" panose="020B0604020202020204" pitchFamily="34" charset="0"/>
                <a:cs typeface="Arial" panose="020B0604020202020204" pitchFamily="34" charset="0"/>
              </a:rPr>
              <a:t>in the </a:t>
            </a:r>
            <a:r>
              <a:rPr lang="en-ZA" sz="3600" dirty="0">
                <a:latin typeface="Arial" panose="020B0604020202020204" pitchFamily="34" charset="0"/>
                <a:cs typeface="Arial" panose="020B0604020202020204" pitchFamily="34" charset="0"/>
              </a:rPr>
              <a:t>QUESTION </a:t>
            </a:r>
            <a:r>
              <a:rPr lang="en-ZA" sz="3600" dirty="0" smtClean="0">
                <a:latin typeface="Arial" panose="020B0604020202020204" pitchFamily="34" charset="0"/>
                <a:cs typeface="Arial" panose="020B0604020202020204" pitchFamily="34" charset="0"/>
              </a:rPr>
              <a:t>above . </a:t>
            </a:r>
            <a:r>
              <a:rPr lang="en-ZA" sz="3600" b="1" dirty="0">
                <a:latin typeface="Arial" panose="020B0604020202020204" pitchFamily="34" charset="0"/>
                <a:cs typeface="Arial" panose="020B0604020202020204" pitchFamily="34" charset="0"/>
              </a:rPr>
              <a:t>	</a:t>
            </a:r>
            <a:r>
              <a:rPr lang="en-ZA" sz="3600" dirty="0" smtClean="0">
                <a:latin typeface="Arial" panose="020B0604020202020204" pitchFamily="34" charset="0"/>
                <a:cs typeface="Arial" panose="020B0604020202020204" pitchFamily="34" charset="0"/>
              </a:rPr>
              <a:t>			(</a:t>
            </a:r>
            <a:r>
              <a:rPr lang="en-ZA" sz="3600" dirty="0">
                <a:latin typeface="Arial" panose="020B0604020202020204" pitchFamily="34" charset="0"/>
                <a:cs typeface="Arial" panose="020B0604020202020204" pitchFamily="34" charset="0"/>
              </a:rPr>
              <a:t>4</a:t>
            </a:r>
            <a:r>
              <a:rPr lang="en-ZA" sz="3600" dirty="0" smtClean="0">
                <a:latin typeface="Arial" panose="020B0604020202020204" pitchFamily="34" charset="0"/>
                <a:cs typeface="Arial" panose="020B0604020202020204" pitchFamily="34" charset="0"/>
              </a:rPr>
              <a:t>)</a:t>
            </a:r>
          </a:p>
          <a:p>
            <a:r>
              <a:rPr lang="en-ZA" sz="3600" dirty="0" smtClean="0">
                <a:latin typeface="Arial" panose="020B0604020202020204" pitchFamily="34" charset="0"/>
                <a:cs typeface="Arial" panose="020B0604020202020204" pitchFamily="34" charset="0"/>
              </a:rPr>
              <a:t>Advise MC on the penalties they could face for non compliance 		(6)</a:t>
            </a:r>
            <a:endParaRPr lang="en-ZA" sz="3600" dirty="0">
              <a:latin typeface="Arial" panose="020B060402020202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3343622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Broad Based Black Economic Empowerment </a:t>
            </a:r>
            <a:endParaRPr lang="en-ZA" dirty="0"/>
          </a:p>
        </p:txBody>
      </p:sp>
      <p:sp>
        <p:nvSpPr>
          <p:cNvPr id="3" name="Content Placeholder 2"/>
          <p:cNvSpPr>
            <a:spLocks noGrp="1"/>
          </p:cNvSpPr>
          <p:nvPr>
            <p:ph idx="1"/>
          </p:nvPr>
        </p:nvSpPr>
        <p:spPr/>
        <p:txBody>
          <a:bodyPr>
            <a:normAutofit fontScale="92500" lnSpcReduction="20000"/>
          </a:bodyPr>
          <a:lstStyle/>
          <a:p>
            <a:pPr lvl="0">
              <a:buClr>
                <a:srgbClr val="83992A"/>
              </a:buClr>
            </a:pPr>
            <a:r>
              <a:rPr lang="en-ZA" dirty="0">
                <a:solidFill>
                  <a:prstClr val="black">
                    <a:lumMod val="85000"/>
                    <a:lumOff val="15000"/>
                  </a:prstClr>
                </a:solidFill>
                <a:latin typeface="Arial" panose="020B0604020202020204" pitchFamily="34" charset="0"/>
                <a:cs typeface="Arial" panose="020B0604020202020204" pitchFamily="34" charset="0"/>
              </a:rPr>
              <a:t>Outline/Describe/Explain/Discuss the </a:t>
            </a:r>
            <a:r>
              <a:rPr lang="en-ZA" b="1" i="1" dirty="0">
                <a:solidFill>
                  <a:prstClr val="black">
                    <a:lumMod val="85000"/>
                    <a:lumOff val="15000"/>
                  </a:prstClr>
                </a:solidFill>
                <a:latin typeface="Arial" panose="020B0604020202020204" pitchFamily="34" charset="0"/>
                <a:cs typeface="Arial" panose="020B0604020202020204" pitchFamily="34" charset="0"/>
              </a:rPr>
              <a:t>purpose</a:t>
            </a:r>
            <a:r>
              <a:rPr lang="en-ZA" dirty="0">
                <a:solidFill>
                  <a:prstClr val="black">
                    <a:lumMod val="85000"/>
                    <a:lumOff val="15000"/>
                  </a:prstClr>
                </a:solidFill>
                <a:latin typeface="Arial" panose="020B0604020202020204" pitchFamily="34" charset="0"/>
                <a:cs typeface="Arial" panose="020B0604020202020204" pitchFamily="34" charset="0"/>
              </a:rPr>
              <a:t> of all EIGHT Acts</a:t>
            </a:r>
          </a:p>
          <a:p>
            <a:pPr lvl="0">
              <a:buClr>
                <a:srgbClr val="83992A"/>
              </a:buClr>
            </a:pPr>
            <a:r>
              <a:rPr lang="en-ZA" dirty="0">
                <a:solidFill>
                  <a:prstClr val="black">
                    <a:lumMod val="85000"/>
                    <a:lumOff val="15000"/>
                  </a:prstClr>
                </a:solidFill>
                <a:latin typeface="Arial" panose="020B0604020202020204" pitchFamily="34" charset="0"/>
                <a:cs typeface="Arial" panose="020B0604020202020204" pitchFamily="34" charset="0"/>
              </a:rPr>
              <a:t>Discuss/Explain/Evaluate the </a:t>
            </a:r>
            <a:r>
              <a:rPr lang="en-ZA" b="1" i="1" dirty="0">
                <a:solidFill>
                  <a:prstClr val="black">
                    <a:lumMod val="85000"/>
                    <a:lumOff val="15000"/>
                  </a:prstClr>
                </a:solidFill>
                <a:latin typeface="Arial" panose="020B0604020202020204" pitchFamily="34" charset="0"/>
                <a:cs typeface="Arial" panose="020B0604020202020204" pitchFamily="34" charset="0"/>
              </a:rPr>
              <a:t>impact</a:t>
            </a:r>
            <a:r>
              <a:rPr lang="en-ZA" dirty="0">
                <a:solidFill>
                  <a:prstClr val="black">
                    <a:lumMod val="85000"/>
                    <a:lumOff val="15000"/>
                  </a:prstClr>
                </a:solidFill>
                <a:latin typeface="Arial" panose="020B0604020202020204" pitchFamily="34" charset="0"/>
                <a:cs typeface="Arial" panose="020B0604020202020204" pitchFamily="34" charset="0"/>
              </a:rPr>
              <a:t> (positives/ advantages and/or negatives/ disadvantages) of the Acts on businesses. 	</a:t>
            </a:r>
          </a:p>
          <a:p>
            <a:pPr lvl="0">
              <a:buClr>
                <a:srgbClr val="83992A"/>
              </a:buClr>
            </a:pPr>
            <a:r>
              <a:rPr lang="en-ZA" dirty="0">
                <a:solidFill>
                  <a:prstClr val="black">
                    <a:lumMod val="85000"/>
                    <a:lumOff val="15000"/>
                  </a:prstClr>
                </a:solidFill>
                <a:latin typeface="Arial" panose="020B0604020202020204" pitchFamily="34" charset="0"/>
                <a:cs typeface="Arial" panose="020B0604020202020204" pitchFamily="34" charset="0"/>
              </a:rPr>
              <a:t>Analyse the </a:t>
            </a:r>
            <a:r>
              <a:rPr lang="en-ZA" b="1" i="1" dirty="0">
                <a:solidFill>
                  <a:prstClr val="black">
                    <a:lumMod val="85000"/>
                    <a:lumOff val="15000"/>
                  </a:prstClr>
                </a:solidFill>
                <a:latin typeface="Arial" panose="020B0604020202020204" pitchFamily="34" charset="0"/>
                <a:cs typeface="Arial" panose="020B0604020202020204" pitchFamily="34" charset="0"/>
              </a:rPr>
              <a:t>effectiveness</a:t>
            </a:r>
            <a:r>
              <a:rPr lang="en-ZA" dirty="0">
                <a:solidFill>
                  <a:prstClr val="black">
                    <a:lumMod val="85000"/>
                    <a:lumOff val="15000"/>
                  </a:prstClr>
                </a:solidFill>
                <a:latin typeface="Arial" panose="020B0604020202020204" pitchFamily="34" charset="0"/>
                <a:cs typeface="Arial" panose="020B0604020202020204" pitchFamily="34" charset="0"/>
              </a:rPr>
              <a:t> (positives/advantages/ negatives/disadvantages) of the Acts on businesses. 	</a:t>
            </a:r>
          </a:p>
          <a:p>
            <a:pPr lvl="0">
              <a:buClr>
                <a:srgbClr val="83992A"/>
              </a:buClr>
            </a:pPr>
            <a:r>
              <a:rPr lang="en-ZA" dirty="0">
                <a:solidFill>
                  <a:prstClr val="black">
                    <a:lumMod val="85000"/>
                    <a:lumOff val="15000"/>
                  </a:prstClr>
                </a:solidFill>
                <a:latin typeface="Arial" panose="020B0604020202020204" pitchFamily="34" charset="0"/>
                <a:cs typeface="Arial" panose="020B0604020202020204" pitchFamily="34" charset="0"/>
              </a:rPr>
              <a:t>Outline/Explain/Discuss </a:t>
            </a:r>
            <a:r>
              <a:rPr lang="en-ZA" b="1" i="1" dirty="0">
                <a:solidFill>
                  <a:prstClr val="black">
                    <a:lumMod val="85000"/>
                    <a:lumOff val="15000"/>
                  </a:prstClr>
                </a:solidFill>
                <a:latin typeface="Arial" panose="020B0604020202020204" pitchFamily="34" charset="0"/>
                <a:cs typeface="Arial" panose="020B0604020202020204" pitchFamily="34" charset="0"/>
              </a:rPr>
              <a:t>actions</a:t>
            </a:r>
            <a:r>
              <a:rPr lang="en-ZA" dirty="0">
                <a:solidFill>
                  <a:prstClr val="black">
                    <a:lumMod val="85000"/>
                    <a:lumOff val="15000"/>
                  </a:prstClr>
                </a:solidFill>
                <a:latin typeface="Arial" panose="020B0604020202020204" pitchFamily="34" charset="0"/>
                <a:cs typeface="Arial" panose="020B0604020202020204" pitchFamily="34" charset="0"/>
              </a:rPr>
              <a:t> regarded as </a:t>
            </a:r>
            <a:r>
              <a:rPr lang="en-ZA" b="1" i="1" dirty="0">
                <a:solidFill>
                  <a:prstClr val="black">
                    <a:lumMod val="85000"/>
                    <a:lumOff val="15000"/>
                  </a:prstClr>
                </a:solidFill>
                <a:latin typeface="Arial" panose="020B0604020202020204" pitchFamily="34" charset="0"/>
                <a:cs typeface="Arial" panose="020B0604020202020204" pitchFamily="34" charset="0"/>
              </a:rPr>
              <a:t>discriminatory</a:t>
            </a:r>
            <a:r>
              <a:rPr lang="en-ZA" dirty="0">
                <a:solidFill>
                  <a:prstClr val="black">
                    <a:lumMod val="85000"/>
                    <a:lumOff val="15000"/>
                  </a:prstClr>
                </a:solidFill>
                <a:latin typeface="Arial" panose="020B0604020202020204" pitchFamily="34" charset="0"/>
                <a:cs typeface="Arial" panose="020B0604020202020204" pitchFamily="34" charset="0"/>
              </a:rPr>
              <a:t> by the Act</a:t>
            </a:r>
          </a:p>
          <a:p>
            <a:pPr lvl="0">
              <a:buClr>
                <a:srgbClr val="83992A"/>
              </a:buClr>
            </a:pPr>
            <a:r>
              <a:rPr lang="en-ZA" dirty="0">
                <a:solidFill>
                  <a:prstClr val="black">
                    <a:lumMod val="85000"/>
                    <a:lumOff val="15000"/>
                  </a:prstClr>
                </a:solidFill>
                <a:latin typeface="Arial" panose="020B0604020202020204" pitchFamily="34" charset="0"/>
                <a:cs typeface="Arial" panose="020B0604020202020204" pitchFamily="34" charset="0"/>
              </a:rPr>
              <a:t>Outline/Explain/Discuss </a:t>
            </a:r>
            <a:r>
              <a:rPr lang="en-ZA" b="1" i="1" dirty="0">
                <a:solidFill>
                  <a:prstClr val="black">
                    <a:lumMod val="85000"/>
                    <a:lumOff val="15000"/>
                  </a:prstClr>
                </a:solidFill>
                <a:latin typeface="Arial" panose="020B0604020202020204" pitchFamily="34" charset="0"/>
                <a:cs typeface="Arial" panose="020B0604020202020204" pitchFamily="34" charset="0"/>
              </a:rPr>
              <a:t>penalties</a:t>
            </a:r>
            <a:r>
              <a:rPr lang="en-ZA" dirty="0">
                <a:solidFill>
                  <a:prstClr val="black">
                    <a:lumMod val="85000"/>
                    <a:lumOff val="15000"/>
                  </a:prstClr>
                </a:solidFill>
                <a:latin typeface="Arial" panose="020B0604020202020204" pitchFamily="34" charset="0"/>
                <a:cs typeface="Arial" panose="020B0604020202020204" pitchFamily="34" charset="0"/>
              </a:rPr>
              <a:t>/consequences for non-compliance. </a:t>
            </a:r>
          </a:p>
          <a:p>
            <a:pPr lvl="0">
              <a:buClr>
                <a:srgbClr val="83992A"/>
              </a:buClr>
            </a:pPr>
            <a:r>
              <a:rPr lang="en-ZA" dirty="0">
                <a:solidFill>
                  <a:prstClr val="black">
                    <a:lumMod val="85000"/>
                    <a:lumOff val="15000"/>
                  </a:prstClr>
                </a:solidFill>
                <a:latin typeface="Arial" panose="020B0604020202020204" pitchFamily="34" charset="0"/>
                <a:cs typeface="Arial" panose="020B0604020202020204" pitchFamily="34" charset="0"/>
              </a:rPr>
              <a:t>Suggest/Recommend ways in which businesses can comply with the Acts. </a:t>
            </a:r>
          </a:p>
          <a:p>
            <a:endParaRPr lang="en-ZA" dirty="0"/>
          </a:p>
        </p:txBody>
      </p:sp>
    </p:spTree>
    <p:extLst>
      <p:ext uri="{BB962C8B-B14F-4D97-AF65-F5344CB8AC3E}">
        <p14:creationId xmlns:p14="http://schemas.microsoft.com/office/powerpoint/2010/main" val="2535459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BBBEE</a:t>
            </a:r>
            <a:endParaRPr lang="en-ZA" dirty="0"/>
          </a:p>
        </p:txBody>
      </p:sp>
      <p:sp>
        <p:nvSpPr>
          <p:cNvPr id="3" name="Content Placeholder 2"/>
          <p:cNvSpPr>
            <a:spLocks noGrp="1"/>
          </p:cNvSpPr>
          <p:nvPr>
            <p:ph idx="1"/>
          </p:nvPr>
        </p:nvSpPr>
        <p:spPr/>
        <p:txBody>
          <a:bodyPr>
            <a:normAutofit/>
          </a:bodyPr>
          <a:lstStyle/>
          <a:p>
            <a:pPr marL="0" indent="0">
              <a:buNone/>
            </a:pPr>
            <a:r>
              <a:rPr lang="en-US" b="1" dirty="0"/>
              <a:t>MEAT MARKET </a:t>
            </a:r>
            <a:r>
              <a:rPr lang="en-US" b="1" dirty="0" smtClean="0"/>
              <a:t>LTD</a:t>
            </a:r>
            <a:endParaRPr lang="en-ZA" dirty="0"/>
          </a:p>
          <a:p>
            <a:pPr marL="0" indent="0">
              <a:buNone/>
            </a:pPr>
            <a:r>
              <a:rPr lang="en-US" dirty="0"/>
              <a:t>Meat Market Ltd specializes in supplying fresh meat to customers.  The company gave some of its shares to their previously disadvantaged employees.  They were also offered </a:t>
            </a:r>
            <a:r>
              <a:rPr lang="en-US" dirty="0" err="1"/>
              <a:t>learnership</a:t>
            </a:r>
            <a:r>
              <a:rPr lang="en-US" dirty="0"/>
              <a:t> </a:t>
            </a:r>
            <a:r>
              <a:rPr lang="en-US" dirty="0" err="1"/>
              <a:t>programmes</a:t>
            </a:r>
            <a:r>
              <a:rPr lang="en-US" dirty="0" smtClean="0"/>
              <a:t>.</a:t>
            </a:r>
            <a:endParaRPr lang="en-ZA" dirty="0"/>
          </a:p>
          <a:p>
            <a:r>
              <a:rPr lang="en-US" dirty="0" smtClean="0"/>
              <a:t>Name </a:t>
            </a:r>
            <a:r>
              <a:rPr lang="en-US" dirty="0"/>
              <a:t>the Act that Meat Market Ltd is complying with in the scenario </a:t>
            </a:r>
            <a:r>
              <a:rPr lang="en-US" dirty="0" smtClean="0"/>
              <a:t>above.</a:t>
            </a:r>
            <a:endParaRPr lang="en-US" dirty="0"/>
          </a:p>
          <a:p>
            <a:r>
              <a:rPr lang="en-US" dirty="0"/>
              <a:t>Evaluate the impact of the Broad-Based Black Economic Empowerment </a:t>
            </a:r>
            <a:r>
              <a:rPr lang="en-US" dirty="0" smtClean="0"/>
              <a:t>Act </a:t>
            </a:r>
            <a:r>
              <a:rPr lang="en-US" dirty="0"/>
              <a:t>(BBBEE), 2003, (Act 53 of 2003) on businesses. 	(6)</a:t>
            </a:r>
            <a:endParaRPr lang="en-ZA" dirty="0"/>
          </a:p>
          <a:p>
            <a:endParaRPr lang="en-ZA" dirty="0"/>
          </a:p>
          <a:p>
            <a:endParaRPr lang="en-ZA" dirty="0"/>
          </a:p>
        </p:txBody>
      </p:sp>
    </p:spTree>
    <p:extLst>
      <p:ext uri="{BB962C8B-B14F-4D97-AF65-F5344CB8AC3E}">
        <p14:creationId xmlns:p14="http://schemas.microsoft.com/office/powerpoint/2010/main" val="3593418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BBBEE</a:t>
            </a:r>
            <a:endParaRPr lang="en-ZA" dirty="0"/>
          </a:p>
        </p:txBody>
      </p:sp>
      <p:sp>
        <p:nvSpPr>
          <p:cNvPr id="3" name="Content Placeholder 2"/>
          <p:cNvSpPr>
            <a:spLocks noGrp="1"/>
          </p:cNvSpPr>
          <p:nvPr>
            <p:ph idx="1"/>
          </p:nvPr>
        </p:nvSpPr>
        <p:spPr/>
        <p:txBody>
          <a:bodyPr/>
          <a:lstStyle/>
          <a:p>
            <a:pPr marL="342900" lvl="0" indent="-342900">
              <a:spcAft>
                <a:spcPts val="0"/>
              </a:spcAft>
              <a:buFont typeface="Symbol" panose="05050102010706020507" pitchFamily="18" charset="2"/>
              <a:buChar char=""/>
              <a:tabLst>
                <a:tab pos="270510" algn="l"/>
                <a:tab pos="5731510" algn="r"/>
              </a:tabLst>
            </a:pPr>
            <a:r>
              <a:rPr lang="en-ZA" dirty="0">
                <a:solidFill>
                  <a:srgbClr val="000000"/>
                </a:solidFill>
                <a:latin typeface="Arial" panose="020B0604020202020204" pitchFamily="34" charset="0"/>
                <a:ea typeface="Calibri" panose="020F0502020204030204" pitchFamily="34" charset="0"/>
                <a:cs typeface="Times New Roman" panose="02020603050405020304" pitchFamily="18" charset="0"/>
              </a:rPr>
              <a:t>Distinguish/Differentiate between Black Economic Empowerment </a:t>
            </a:r>
            <a:r>
              <a:rPr lang="en-ZA"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n-ZA" b="1" i="1" dirty="0">
                <a:solidFill>
                  <a:srgbClr val="000000"/>
                </a:solidFill>
                <a:latin typeface="Arial" panose="020B0604020202020204" pitchFamily="34" charset="0"/>
                <a:ea typeface="Calibri" panose="020F0502020204030204" pitchFamily="34" charset="0"/>
                <a:cs typeface="Times New Roman" panose="02020603050405020304" pitchFamily="18" charset="0"/>
              </a:rPr>
              <a:t>BEE</a:t>
            </a:r>
            <a:r>
              <a:rPr lang="en-ZA" dirty="0">
                <a:solidFill>
                  <a:srgbClr val="000000"/>
                </a:solidFill>
                <a:latin typeface="Arial" panose="020B0604020202020204" pitchFamily="34" charset="0"/>
                <a:ea typeface="Calibri" panose="020F0502020204030204" pitchFamily="34" charset="0"/>
                <a:cs typeface="Times New Roman" panose="02020603050405020304" pitchFamily="18" charset="0"/>
              </a:rPr>
              <a:t>) and the </a:t>
            </a:r>
            <a:r>
              <a:rPr lang="en-ZA" b="1" i="1" dirty="0">
                <a:solidFill>
                  <a:srgbClr val="000000"/>
                </a:solidFill>
                <a:latin typeface="Arial" panose="020B0604020202020204" pitchFamily="34" charset="0"/>
                <a:ea typeface="Calibri" panose="020F0502020204030204" pitchFamily="34" charset="0"/>
                <a:cs typeface="Times New Roman" panose="02020603050405020304" pitchFamily="18" charset="0"/>
              </a:rPr>
              <a:t>BBBEE</a:t>
            </a:r>
            <a:r>
              <a:rPr lang="en-ZA" dirty="0">
                <a:solidFill>
                  <a:srgbClr val="000000"/>
                </a:solidFill>
                <a:latin typeface="Arial" panose="020B0604020202020204" pitchFamily="34" charset="0"/>
                <a:ea typeface="Calibri" panose="020F0502020204030204" pitchFamily="34" charset="0"/>
                <a:cs typeface="Times New Roman" panose="02020603050405020304" pitchFamily="18" charset="0"/>
              </a:rPr>
              <a:t> Act 	</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270510" algn="l"/>
                <a:tab pos="5731510" algn="r"/>
              </a:tabLst>
            </a:pPr>
            <a:r>
              <a:rPr lang="en-ZA" dirty="0">
                <a:solidFill>
                  <a:srgbClr val="000000"/>
                </a:solidFill>
                <a:latin typeface="Arial" panose="020B0604020202020204" pitchFamily="34" charset="0"/>
                <a:ea typeface="Calibri" panose="020F0502020204030204" pitchFamily="34" charset="0"/>
                <a:cs typeface="Times New Roman" panose="02020603050405020304" pitchFamily="18" charset="0"/>
              </a:rPr>
              <a:t>Discuss/Explain the </a:t>
            </a:r>
            <a:r>
              <a:rPr lang="en-ZA" b="1" i="1" dirty="0">
                <a:solidFill>
                  <a:srgbClr val="000000"/>
                </a:solidFill>
                <a:latin typeface="Arial" panose="020B0604020202020204" pitchFamily="34" charset="0"/>
                <a:ea typeface="Calibri" panose="020F0502020204030204" pitchFamily="34" charset="0"/>
                <a:cs typeface="Times New Roman" panose="02020603050405020304" pitchFamily="18" charset="0"/>
              </a:rPr>
              <a:t>implications</a:t>
            </a:r>
            <a:r>
              <a:rPr lang="en-ZA" dirty="0">
                <a:solidFill>
                  <a:srgbClr val="000000"/>
                </a:solidFill>
                <a:latin typeface="Arial" panose="020B0604020202020204" pitchFamily="34" charset="0"/>
                <a:ea typeface="Calibri" panose="020F0502020204030204" pitchFamily="34" charset="0"/>
                <a:cs typeface="Times New Roman" panose="02020603050405020304" pitchFamily="18" charset="0"/>
              </a:rPr>
              <a:t> of the revised </a:t>
            </a:r>
            <a:r>
              <a:rPr lang="en-ZA" b="1" i="1" dirty="0">
                <a:solidFill>
                  <a:srgbClr val="000000"/>
                </a:solidFill>
                <a:latin typeface="Arial" panose="020B0604020202020204" pitchFamily="34" charset="0"/>
                <a:ea typeface="Calibri" panose="020F0502020204030204" pitchFamily="34" charset="0"/>
                <a:cs typeface="Times New Roman" panose="02020603050405020304" pitchFamily="18" charset="0"/>
              </a:rPr>
              <a:t>FIVE</a:t>
            </a:r>
            <a:r>
              <a:rPr lang="en-ZA"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ZA" b="1" i="1" dirty="0">
                <a:solidFill>
                  <a:srgbClr val="000000"/>
                </a:solidFill>
                <a:latin typeface="Arial" panose="020B0604020202020204" pitchFamily="34" charset="0"/>
                <a:ea typeface="Calibri" panose="020F0502020204030204" pitchFamily="34" charset="0"/>
                <a:cs typeface="Times New Roman" panose="02020603050405020304" pitchFamily="18" charset="0"/>
              </a:rPr>
              <a:t>pillars</a:t>
            </a:r>
            <a:r>
              <a:rPr lang="en-ZA" dirty="0">
                <a:solidFill>
                  <a:srgbClr val="000000"/>
                </a:solidFill>
                <a:latin typeface="Arial" panose="020B0604020202020204" pitchFamily="34" charset="0"/>
                <a:ea typeface="Calibri" panose="020F0502020204030204" pitchFamily="34" charset="0"/>
                <a:cs typeface="Times New Roman" panose="02020603050405020304" pitchFamily="18" charset="0"/>
              </a:rPr>
              <a:t> of </a:t>
            </a:r>
            <a:r>
              <a:rPr lang="en-ZA"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BBBEE </a:t>
            </a:r>
            <a:r>
              <a:rPr lang="en-ZA" dirty="0">
                <a:solidFill>
                  <a:srgbClr val="000000"/>
                </a:solidFill>
                <a:latin typeface="Arial" panose="020B0604020202020204" pitchFamily="34" charset="0"/>
                <a:ea typeface="Calibri" panose="020F0502020204030204" pitchFamily="34" charset="0"/>
                <a:cs typeface="Times New Roman" panose="02020603050405020304" pitchFamily="18" charset="0"/>
              </a:rPr>
              <a:t>on businesses. </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270510" algn="l"/>
                <a:tab pos="5731510" algn="r"/>
              </a:tabLst>
            </a:pPr>
            <a:r>
              <a:rPr lang="en-US" dirty="0">
                <a:latin typeface="Arial" panose="020B0604020202020204" pitchFamily="34" charset="0"/>
                <a:ea typeface="Calibri" panose="020F0502020204030204" pitchFamily="34" charset="0"/>
                <a:cs typeface="Times New Roman" panose="02020603050405020304" pitchFamily="18" charset="0"/>
              </a:rPr>
              <a:t>Recommend/Suggest ways in which businesses could </a:t>
            </a:r>
            <a:r>
              <a:rPr lang="en-US" b="1" i="1" dirty="0">
                <a:latin typeface="Arial" panose="020B0604020202020204" pitchFamily="34" charset="0"/>
                <a:ea typeface="Calibri" panose="020F0502020204030204" pitchFamily="34" charset="0"/>
                <a:cs typeface="Times New Roman" panose="02020603050405020304" pitchFamily="18" charset="0"/>
              </a:rPr>
              <a:t>apply</a:t>
            </a:r>
            <a:r>
              <a:rPr lang="en-US" dirty="0">
                <a:latin typeface="Arial" panose="020B0604020202020204" pitchFamily="34" charset="0"/>
                <a:ea typeface="Calibri" panose="020F0502020204030204" pitchFamily="34" charset="0"/>
                <a:cs typeface="Times New Roman" panose="02020603050405020304" pitchFamily="18" charset="0"/>
              </a:rPr>
              <a:t> the </a:t>
            </a:r>
            <a:r>
              <a:rPr lang="en-US" dirty="0" smtClean="0">
                <a:latin typeface="Arial" panose="020B0604020202020204" pitchFamily="34" charset="0"/>
                <a:ea typeface="Calibri" panose="020F0502020204030204" pitchFamily="34" charset="0"/>
                <a:cs typeface="Times New Roman" panose="02020603050405020304" pitchFamily="18" charset="0"/>
              </a:rPr>
              <a:t>revised </a:t>
            </a:r>
            <a:r>
              <a:rPr lang="en-US" b="1" i="1" dirty="0">
                <a:latin typeface="Arial" panose="020B0604020202020204" pitchFamily="34" charset="0"/>
                <a:ea typeface="Calibri" panose="020F0502020204030204" pitchFamily="34" charset="0"/>
                <a:cs typeface="Times New Roman" panose="02020603050405020304" pitchFamily="18" charset="0"/>
              </a:rPr>
              <a:t>FIVE</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b="1" i="1" dirty="0">
                <a:latin typeface="Arial" panose="020B0604020202020204" pitchFamily="34" charset="0"/>
                <a:ea typeface="Calibri" panose="020F0502020204030204" pitchFamily="34" charset="0"/>
                <a:cs typeface="Times New Roman" panose="02020603050405020304" pitchFamily="18" charset="0"/>
              </a:rPr>
              <a:t>pillars</a:t>
            </a:r>
            <a:r>
              <a:rPr lang="en-US" dirty="0">
                <a:latin typeface="Arial" panose="020B0604020202020204" pitchFamily="34" charset="0"/>
                <a:ea typeface="Calibri" panose="020F0502020204030204" pitchFamily="34" charset="0"/>
                <a:cs typeface="Times New Roman" panose="02020603050405020304" pitchFamily="18" charset="0"/>
              </a:rPr>
              <a:t> of BBBEE in the workplace.	</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3645823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BBBEE</a:t>
            </a:r>
            <a:endParaRPr lang="en-ZA"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Classify EACH statement according to the relevant pillar as outlined in the 	</a:t>
            </a:r>
            <a:r>
              <a:rPr lang="en-US" dirty="0" smtClean="0"/>
              <a:t>Broad-Based </a:t>
            </a:r>
            <a:r>
              <a:rPr lang="en-US" dirty="0"/>
              <a:t>Black Economic Empowerment Act (BBBEE), 2003, (Act 53 of </a:t>
            </a:r>
            <a:r>
              <a:rPr lang="en-US" dirty="0" smtClean="0"/>
              <a:t>2003</a:t>
            </a:r>
            <a:r>
              <a:rPr lang="en-US" dirty="0"/>
              <a:t>):</a:t>
            </a:r>
            <a:endParaRPr lang="en-ZA" dirty="0"/>
          </a:p>
          <a:p>
            <a:pPr marL="0" indent="0">
              <a:buNone/>
            </a:pPr>
            <a:r>
              <a:rPr lang="en-US" dirty="0"/>
              <a:t> </a:t>
            </a:r>
            <a:endParaRPr lang="en-ZA" dirty="0"/>
          </a:p>
          <a:p>
            <a:r>
              <a:rPr lang="en-US" dirty="0" smtClean="0"/>
              <a:t>Promoting </a:t>
            </a:r>
            <a:r>
              <a:rPr lang="en-US" dirty="0"/>
              <a:t>three black woman as heads of various departments. </a:t>
            </a:r>
            <a:endParaRPr lang="en-ZA" dirty="0"/>
          </a:p>
          <a:p>
            <a:r>
              <a:rPr lang="en-US" dirty="0" smtClean="0"/>
              <a:t>Using </a:t>
            </a:r>
            <a:r>
              <a:rPr lang="en-US" dirty="0" err="1"/>
              <a:t>Nkosi</a:t>
            </a:r>
            <a:r>
              <a:rPr lang="en-US" dirty="0"/>
              <a:t> Transport’s services to distribute </a:t>
            </a:r>
            <a:r>
              <a:rPr lang="en-US" dirty="0" smtClean="0"/>
              <a:t>products</a:t>
            </a:r>
            <a:endParaRPr lang="en-ZA" dirty="0"/>
          </a:p>
          <a:p>
            <a:r>
              <a:rPr lang="en-US" dirty="0" smtClean="0"/>
              <a:t>A </a:t>
            </a:r>
            <a:r>
              <a:rPr lang="en-US" dirty="0"/>
              <a:t>recent donation of R30 000 to the building of a community conference </a:t>
            </a:r>
            <a:r>
              <a:rPr lang="en-US" dirty="0" smtClean="0"/>
              <a:t>center</a:t>
            </a:r>
            <a:r>
              <a:rPr lang="en-US" dirty="0"/>
              <a:t>. </a:t>
            </a:r>
            <a:endParaRPr lang="en-ZA" dirty="0"/>
          </a:p>
          <a:p>
            <a:r>
              <a:rPr lang="en-US" dirty="0" smtClean="0"/>
              <a:t>Sending </a:t>
            </a:r>
            <a:r>
              <a:rPr lang="en-US" dirty="0"/>
              <a:t>employees for training sessions to upgrade their skills twice a year. </a:t>
            </a:r>
            <a:endParaRPr lang="en-ZA" dirty="0"/>
          </a:p>
          <a:p>
            <a:r>
              <a:rPr lang="en-US" dirty="0" smtClean="0"/>
              <a:t>An </a:t>
            </a:r>
            <a:r>
              <a:rPr lang="en-US" dirty="0"/>
              <a:t>invitation to employees to buy shares in the company. 	(10)</a:t>
            </a:r>
            <a:endParaRPr lang="en-ZA" dirty="0"/>
          </a:p>
          <a:p>
            <a:endParaRPr lang="en-ZA" dirty="0"/>
          </a:p>
        </p:txBody>
      </p:sp>
    </p:spTree>
    <p:extLst>
      <p:ext uri="{BB962C8B-B14F-4D97-AF65-F5344CB8AC3E}">
        <p14:creationId xmlns:p14="http://schemas.microsoft.com/office/powerpoint/2010/main" val="3247568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BBBEE</a:t>
            </a:r>
            <a:endParaRPr lang="en-ZA" dirty="0"/>
          </a:p>
        </p:txBody>
      </p:sp>
      <p:sp>
        <p:nvSpPr>
          <p:cNvPr id="3" name="Content Placeholder 2"/>
          <p:cNvSpPr>
            <a:spLocks noGrp="1"/>
          </p:cNvSpPr>
          <p:nvPr>
            <p:ph idx="1"/>
          </p:nvPr>
        </p:nvSpPr>
        <p:spPr/>
        <p:txBody>
          <a:bodyPr>
            <a:normAutofit/>
          </a:bodyPr>
          <a:lstStyle/>
          <a:p>
            <a:pPr marL="0" indent="0">
              <a:buNone/>
            </a:pPr>
            <a:r>
              <a:rPr lang="en-US" dirty="0"/>
              <a:t>Recommend ways in which businesses may apply the following pillars of the </a:t>
            </a:r>
            <a:r>
              <a:rPr lang="en-US" dirty="0" smtClean="0"/>
              <a:t>Broad-Based </a:t>
            </a:r>
            <a:r>
              <a:rPr lang="en-US" dirty="0"/>
              <a:t>Black Economic Empowerment Act (BBBEE), 2003, (Act 53 </a:t>
            </a:r>
            <a:r>
              <a:rPr lang="en-US" dirty="0" smtClean="0"/>
              <a:t>of 2003</a:t>
            </a:r>
            <a:r>
              <a:rPr lang="en-US" dirty="0"/>
              <a:t>):</a:t>
            </a:r>
            <a:endParaRPr lang="en-ZA" dirty="0"/>
          </a:p>
          <a:p>
            <a:pPr marL="0" indent="0">
              <a:buNone/>
            </a:pPr>
            <a:endParaRPr lang="en-ZA" dirty="0"/>
          </a:p>
          <a:p>
            <a:r>
              <a:rPr lang="en-US" dirty="0" smtClean="0"/>
              <a:t>Enterprise </a:t>
            </a:r>
            <a:r>
              <a:rPr lang="en-US" dirty="0"/>
              <a:t>and suppliers development </a:t>
            </a:r>
            <a:r>
              <a:rPr lang="en-US" b="1" dirty="0"/>
              <a:t>	</a:t>
            </a:r>
            <a:r>
              <a:rPr lang="en-US" b="1" dirty="0" smtClean="0"/>
              <a:t>							</a:t>
            </a:r>
            <a:r>
              <a:rPr lang="en-US" dirty="0"/>
              <a:t>	(4)</a:t>
            </a:r>
            <a:endParaRPr lang="en-ZA" dirty="0"/>
          </a:p>
          <a:p>
            <a:r>
              <a:rPr lang="en-US" dirty="0" smtClean="0"/>
              <a:t>Management </a:t>
            </a:r>
            <a:r>
              <a:rPr lang="en-US" dirty="0"/>
              <a:t>control</a:t>
            </a:r>
            <a:r>
              <a:rPr lang="en-US" b="1" dirty="0"/>
              <a:t> </a:t>
            </a:r>
            <a:r>
              <a:rPr lang="en-US" b="1" dirty="0" smtClean="0"/>
              <a:t>												</a:t>
            </a:r>
            <a:r>
              <a:rPr lang="en-US" dirty="0"/>
              <a:t>	(4)</a:t>
            </a:r>
            <a:endParaRPr lang="en-ZA" dirty="0"/>
          </a:p>
          <a:p>
            <a:endParaRPr lang="en-ZA" dirty="0"/>
          </a:p>
          <a:p>
            <a:endParaRPr lang="en-ZA" dirty="0"/>
          </a:p>
        </p:txBody>
      </p:sp>
    </p:spTree>
    <p:extLst>
      <p:ext uri="{BB962C8B-B14F-4D97-AF65-F5344CB8AC3E}">
        <p14:creationId xmlns:p14="http://schemas.microsoft.com/office/powerpoint/2010/main" val="31067302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231</TotalTime>
  <Words>456</Words>
  <Application>Microsoft Office PowerPoint</Application>
  <PresentationFormat>Widescreen</PresentationFormat>
  <Paragraphs>94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Garamond</vt:lpstr>
      <vt:lpstr>Symbol</vt:lpstr>
      <vt:lpstr>Times New Roman</vt:lpstr>
      <vt:lpstr>Organic</vt:lpstr>
      <vt:lpstr>GRADE 12 LESSON 2</vt:lpstr>
      <vt:lpstr>Compensation for Occupational Injuries and Diseases Act</vt:lpstr>
      <vt:lpstr>COIDA</vt:lpstr>
      <vt:lpstr>COIDA</vt:lpstr>
      <vt:lpstr>Broad Based Black Economic Empowerment </vt:lpstr>
      <vt:lpstr>BBBEE</vt:lpstr>
      <vt:lpstr>BBBEE</vt:lpstr>
      <vt:lpstr>BBBEE</vt:lpstr>
      <vt:lpstr>BBBEE</vt:lpstr>
      <vt:lpstr>National Credit Act </vt:lpstr>
      <vt:lpstr>NCA</vt:lpstr>
      <vt:lpstr>NCA</vt:lpstr>
      <vt:lpstr>Consumer Protection Act </vt:lpstr>
      <vt:lpstr>CPA</vt:lpstr>
      <vt:lpstr>CPA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12 LESSON 2</dc:title>
  <dc:creator>User</dc:creator>
  <cp:lastModifiedBy>User</cp:lastModifiedBy>
  <cp:revision>9</cp:revision>
  <dcterms:created xsi:type="dcterms:W3CDTF">2022-01-19T07:25:19Z</dcterms:created>
  <dcterms:modified xsi:type="dcterms:W3CDTF">2022-01-23T16:24:50Z</dcterms:modified>
</cp:coreProperties>
</file>