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61" r:id="rId4"/>
    <p:sldId id="262" r:id="rId5"/>
    <p:sldId id="263" r:id="rId6"/>
    <p:sldId id="258" r:id="rId7"/>
    <p:sldId id="264" r:id="rId8"/>
    <p:sldId id="265" r:id="rId9"/>
    <p:sldId id="259" r:id="rId10"/>
    <p:sldId id="260" r:id="rId11"/>
    <p:sldId id="266" r:id="rId12"/>
    <p:sldId id="267" r:id="rId13"/>
    <p:sldId id="268" r:id="rId14"/>
    <p:sldId id="269" r:id="rId15"/>
    <p:sldId id="270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PanelTitle-GrommetsCombine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92398" y="1871131"/>
            <a:ext cx="6815669" cy="1515533"/>
          </a:xfrm>
        </p:spPr>
        <p:txBody>
          <a:bodyPr anchor="b">
            <a:noAutofit/>
          </a:bodyPr>
          <a:lstStyle>
            <a:lvl1pPr algn="ctr">
              <a:defRPr sz="54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2398" y="3657597"/>
            <a:ext cx="6815669" cy="1320802"/>
          </a:xfrm>
        </p:spPr>
        <p:txBody>
          <a:bodyPr anchor="t">
            <a:normAutofit/>
          </a:bodyPr>
          <a:lstStyle>
            <a:lvl1pPr marL="0" indent="0" algn="ct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83232" y="5037663"/>
            <a:ext cx="897467" cy="279400"/>
          </a:xfrm>
        </p:spPr>
        <p:txBody>
          <a:bodyPr/>
          <a:lstStyle/>
          <a:p>
            <a:fld id="{B61BEF0D-F0BB-DE4B-95CE-6DB70DBA9567}" type="datetimeFigureOut">
              <a:rPr lang="en-US" dirty="0"/>
              <a:pPr/>
              <a:t>2/11/2022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92397" y="5037663"/>
            <a:ext cx="5214635" cy="2794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956900" y="5037663"/>
            <a:ext cx="551167" cy="279400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692399" y="3522131"/>
            <a:ext cx="6815668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1" y="4815415"/>
            <a:ext cx="9609666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041427" y="1041399"/>
            <a:ext cx="10105972" cy="3335869"/>
          </a:xfrm>
          <a:prstGeom prst="roundRect">
            <a:avLst>
              <a:gd name="adj" fmla="val 0"/>
            </a:avLst>
          </a:prstGeom>
          <a:ln w="57150" cmpd="thickThin">
            <a:solidFill>
              <a:schemeClr val="tx1">
                <a:lumMod val="50000"/>
                <a:lumOff val="50000"/>
              </a:schemeClr>
            </a:solidFill>
            <a:miter lim="800000"/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95401" y="5382153"/>
            <a:ext cx="9609666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03868" y="982132"/>
            <a:ext cx="9592732" cy="2954868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03868" y="4343399"/>
            <a:ext cx="9592732" cy="1532467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396169" y="4140199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3" y="982132"/>
            <a:ext cx="9296398" cy="2370668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674812" y="3352800"/>
            <a:ext cx="8839202" cy="584200"/>
          </a:xfrm>
        </p:spPr>
        <p:txBody>
          <a:bodyPr anchor="ctr">
            <a:normAutofit/>
          </a:bodyPr>
          <a:lstStyle>
            <a:lvl1pPr marL="0" indent="0" algn="r">
              <a:buFontTx/>
              <a:buNone/>
              <a:defRPr sz="20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1" y="4343399"/>
            <a:ext cx="9609666" cy="1532467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862013" y="87996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600267" y="282787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1396169" y="4140199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2" y="3308581"/>
            <a:ext cx="9609668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1" y="4777381"/>
            <a:ext cx="960966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3" y="982132"/>
            <a:ext cx="9296398" cy="2243668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Text Placeholder 2"/>
          <p:cNvSpPr>
            <a:spLocks noGrp="1"/>
          </p:cNvSpPr>
          <p:nvPr>
            <p:ph type="body" idx="13"/>
          </p:nvPr>
        </p:nvSpPr>
        <p:spPr>
          <a:xfrm>
            <a:off x="1295401" y="3639312"/>
            <a:ext cx="9609668" cy="886968"/>
          </a:xfrm>
        </p:spPr>
        <p:txBody>
          <a:bodyPr anchor="b">
            <a:normAutofit/>
          </a:bodyPr>
          <a:lstStyle>
            <a:lvl1pPr marL="0" indent="0" algn="l">
              <a:spcBef>
                <a:spcPts val="0"/>
              </a:spcBef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1" y="4529667"/>
            <a:ext cx="9609668" cy="13462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62013" y="87996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600267" y="259926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cxnSp>
        <p:nvCxnSpPr>
          <p:cNvPr id="26" name="Straight Connector 25"/>
          <p:cNvCxnSpPr/>
          <p:nvPr/>
        </p:nvCxnSpPr>
        <p:spPr>
          <a:xfrm>
            <a:off x="1396169" y="3429000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1" y="982132"/>
            <a:ext cx="9609666" cy="2243668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Text Placeholder 2"/>
          <p:cNvSpPr>
            <a:spLocks noGrp="1"/>
          </p:cNvSpPr>
          <p:nvPr>
            <p:ph type="body" idx="13"/>
          </p:nvPr>
        </p:nvSpPr>
        <p:spPr>
          <a:xfrm>
            <a:off x="1295401" y="3630168"/>
            <a:ext cx="9609668" cy="841248"/>
          </a:xfrm>
        </p:spPr>
        <p:txBody>
          <a:bodyPr anchor="b">
            <a:normAutofit/>
          </a:bodyPr>
          <a:lstStyle>
            <a:lvl1pPr marL="0" indent="0" algn="l">
              <a:spcBef>
                <a:spcPts val="0"/>
              </a:spcBef>
              <a:buNone/>
              <a:defRPr sz="2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470399"/>
            <a:ext cx="9609670" cy="14054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396169" y="3429000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4" name="Straight Connector 13"/>
          <p:cNvCxnSpPr/>
          <p:nvPr/>
        </p:nvCxnSpPr>
        <p:spPr>
          <a:xfrm>
            <a:off x="1396169" y="2421466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9356" y="982131"/>
            <a:ext cx="1890895" cy="489373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5398" y="982132"/>
            <a:ext cx="7433025" cy="4893734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4" name="Straight Connector 13"/>
          <p:cNvCxnSpPr/>
          <p:nvPr/>
        </p:nvCxnSpPr>
        <p:spPr>
          <a:xfrm>
            <a:off x="8863890" y="990600"/>
            <a:ext cx="0" cy="487680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1396169" y="2421466"/>
            <a:ext cx="9407298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FA754-D5C3-4E66-96A6-867B257F58DC}" type="datetimeFigureOut">
              <a:rPr lang="en-US" dirty="0"/>
              <a:t>2/11/2022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4065D-F351-4B03-BD91-D8A6B8D4B36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15069" y="1752606"/>
            <a:ext cx="8158688" cy="1822514"/>
          </a:xfrm>
        </p:spPr>
        <p:txBody>
          <a:bodyPr anchor="b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15067" y="3846051"/>
            <a:ext cx="8158690" cy="954547"/>
          </a:xfrm>
        </p:spPr>
        <p:txBody>
          <a:bodyPr anchor="t">
            <a:normAutofit/>
          </a:bodyPr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>
            <a:off x="2012723" y="3710585"/>
            <a:ext cx="8163380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/>
          <p:cNvCxnSpPr/>
          <p:nvPr/>
        </p:nvCxnSpPr>
        <p:spPr>
          <a:xfrm>
            <a:off x="1396169" y="2421466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98448" y="2560320"/>
            <a:ext cx="4718304" cy="3310128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1344" y="2560320"/>
            <a:ext cx="4718304" cy="3310128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FA754-D5C3-4E66-96A6-867B257F58DC}" type="datetimeFigureOut">
              <a:rPr lang="en-US" dirty="0"/>
              <a:t>2/11/2022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4065D-F351-4B03-BD91-D8A6B8D4B36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2658533"/>
            <a:ext cx="471830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95400" y="3243262"/>
            <a:ext cx="4718304" cy="2632605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0671" y="2658533"/>
            <a:ext cx="471830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0671" y="3243262"/>
            <a:ext cx="4718304" cy="2632605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2/11/2022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8" name="Straight Connector 17"/>
          <p:cNvCxnSpPr/>
          <p:nvPr/>
        </p:nvCxnSpPr>
        <p:spPr>
          <a:xfrm>
            <a:off x="1396169" y="2421466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2/11/2022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4" name="Straight Connector 13"/>
          <p:cNvCxnSpPr/>
          <p:nvPr/>
        </p:nvCxnSpPr>
        <p:spPr>
          <a:xfrm>
            <a:off x="1396169" y="2421466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2/11/2022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3811" y="1388534"/>
            <a:ext cx="3718455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18668" y="982131"/>
            <a:ext cx="5469466" cy="4893735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93811" y="3031065"/>
            <a:ext cx="3718455" cy="2438404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>
            <a:off x="1396169" y="2912533"/>
            <a:ext cx="35144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399" y="1883832"/>
            <a:ext cx="6241816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094831" y="1041400"/>
            <a:ext cx="3063347" cy="4775200"/>
          </a:xfrm>
          <a:prstGeom prst="roundRect">
            <a:avLst>
              <a:gd name="adj" fmla="val 0"/>
            </a:avLst>
          </a:prstGeom>
          <a:ln w="57150" cmpd="thickThin">
            <a:solidFill>
              <a:schemeClr val="tx1">
                <a:lumMod val="50000"/>
                <a:lumOff val="50000"/>
              </a:schemeClr>
            </a:solidFill>
            <a:miter lim="800000"/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95399" y="3255432"/>
            <a:ext cx="6241816" cy="1828800"/>
          </a:xfrm>
        </p:spPr>
        <p:txBody>
          <a:bodyPr anchor="t"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3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PanelContent-GrommetsCombined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95402" y="982132"/>
            <a:ext cx="9601196" cy="13038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1" y="2556932"/>
            <a:ext cx="9601196" cy="331893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677501" y="5969000"/>
            <a:ext cx="1600200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2/11/2022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295401" y="5969000"/>
            <a:ext cx="7305900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3901" y="5969000"/>
            <a:ext cx="542697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8" r:id="rId2"/>
    <p:sldLayoutId id="2147483651" r:id="rId3"/>
    <p:sldLayoutId id="2147483669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 cap="none">
          <a:ln w="3175" cmpd="sng">
            <a:noFill/>
          </a:ln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2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20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8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6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ZA" dirty="0" smtClean="0"/>
              <a:t>Grade 12</a:t>
            </a:r>
            <a:br>
              <a:rPr lang="en-ZA" dirty="0" smtClean="0"/>
            </a:br>
            <a:r>
              <a:rPr lang="en-ZA" dirty="0" smtClean="0"/>
              <a:t>Lesson 5</a:t>
            </a:r>
            <a:endParaRPr lang="en-Z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ZA" sz="4800" dirty="0" smtClean="0"/>
              <a:t>Ethics and </a:t>
            </a:r>
            <a:r>
              <a:rPr lang="en-ZA" sz="4800" dirty="0" err="1" smtClean="0"/>
              <a:t>Proffessionalism</a:t>
            </a:r>
            <a:r>
              <a:rPr lang="en-ZA" sz="4800" dirty="0" smtClean="0"/>
              <a:t> </a:t>
            </a:r>
            <a:endParaRPr lang="en-ZA" sz="4800" dirty="0"/>
          </a:p>
        </p:txBody>
      </p:sp>
    </p:spTree>
    <p:extLst>
      <p:ext uri="{BB962C8B-B14F-4D97-AF65-F5344CB8AC3E}">
        <p14:creationId xmlns:p14="http://schemas.microsoft.com/office/powerpoint/2010/main" val="931917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Ethics and Professionalism 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en-ZA" dirty="0"/>
              <a:t>Identify the following types of unprofessional business practices from </a:t>
            </a:r>
            <a:r>
              <a:rPr lang="en-ZA" dirty="0" smtClean="0"/>
              <a:t>given </a:t>
            </a:r>
            <a:r>
              <a:rPr lang="en-ZA" dirty="0"/>
              <a:t>scenarios/ statements: </a:t>
            </a:r>
            <a:endParaRPr lang="en-ZA" sz="2000" dirty="0"/>
          </a:p>
          <a:p>
            <a:pPr lvl="1"/>
            <a:r>
              <a:rPr lang="en-ZA" dirty="0"/>
              <a:t>Sexual harassment </a:t>
            </a:r>
            <a:endParaRPr lang="en-ZA" sz="1800" dirty="0"/>
          </a:p>
          <a:p>
            <a:pPr lvl="1"/>
            <a:r>
              <a:rPr lang="en-ZA" dirty="0"/>
              <a:t>Unauthorised use of workplace funds and resources </a:t>
            </a:r>
            <a:endParaRPr lang="en-ZA" sz="1800" dirty="0"/>
          </a:p>
          <a:p>
            <a:pPr lvl="1"/>
            <a:r>
              <a:rPr lang="en-ZA" dirty="0"/>
              <a:t>Abuse of work time 	</a:t>
            </a:r>
            <a:endParaRPr lang="en-ZA" sz="1800" dirty="0"/>
          </a:p>
          <a:p>
            <a:pPr lvl="0"/>
            <a:r>
              <a:rPr lang="en-ZA" dirty="0"/>
              <a:t>Explain how the above stated types of unprofessional business </a:t>
            </a:r>
            <a:r>
              <a:rPr lang="en-ZA" dirty="0" smtClean="0"/>
              <a:t>practices </a:t>
            </a:r>
            <a:r>
              <a:rPr lang="en-ZA" dirty="0"/>
              <a:t>pose challenges to businesses. 	</a:t>
            </a:r>
            <a:endParaRPr lang="en-ZA" sz="2000" dirty="0"/>
          </a:p>
          <a:p>
            <a:pPr lvl="0"/>
            <a:r>
              <a:rPr lang="en-ZA" dirty="0"/>
              <a:t>Recommend/Suggest ways in which businesses could deal with </a:t>
            </a:r>
            <a:r>
              <a:rPr lang="en-ZA" dirty="0" smtClean="0"/>
              <a:t>above </a:t>
            </a:r>
            <a:r>
              <a:rPr lang="en-ZA" dirty="0"/>
              <a:t>stated types of </a:t>
            </a:r>
            <a:r>
              <a:rPr lang="en-ZA" dirty="0" smtClean="0"/>
              <a:t>unprofessional </a:t>
            </a:r>
            <a:r>
              <a:rPr lang="en-ZA" dirty="0"/>
              <a:t>business practices. </a:t>
            </a:r>
            <a:endParaRPr lang="en-ZA" sz="2000" dirty="0"/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9141358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Ethics and Professionalism 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ZA" b="1" dirty="0"/>
              <a:t>PHOPHO GENERAL DEALER (PGD</a:t>
            </a:r>
            <a:r>
              <a:rPr lang="en-ZA" b="1" dirty="0" smtClean="0"/>
              <a:t>)</a:t>
            </a:r>
            <a:endParaRPr lang="en-ZA" dirty="0"/>
          </a:p>
          <a:p>
            <a:pPr marL="0" indent="0">
              <a:buNone/>
            </a:pPr>
            <a:r>
              <a:rPr lang="en-ZA" dirty="0"/>
              <a:t>Some employees of </a:t>
            </a:r>
            <a:r>
              <a:rPr lang="en-ZA" dirty="0" err="1"/>
              <a:t>Phopho</a:t>
            </a:r>
            <a:r>
              <a:rPr lang="en-ZA" dirty="0"/>
              <a:t> General Dealer use their cell phones to make private calls during office hours. Cathy, a manager, promised Aiden a promotion if he agree to have a relationship with her.</a:t>
            </a:r>
          </a:p>
          <a:p>
            <a:pPr marL="0" indent="0">
              <a:buNone/>
            </a:pPr>
            <a:endParaRPr lang="en-ZA" dirty="0"/>
          </a:p>
          <a:p>
            <a:r>
              <a:rPr lang="en-ZA" dirty="0" smtClean="0"/>
              <a:t>Identify </a:t>
            </a:r>
            <a:r>
              <a:rPr lang="en-ZA" dirty="0"/>
              <a:t>TWO types of unethical business practices from the scenario </a:t>
            </a:r>
            <a:r>
              <a:rPr lang="en-ZA" dirty="0" smtClean="0"/>
              <a:t>above</a:t>
            </a:r>
            <a:r>
              <a:rPr lang="en-ZA" dirty="0"/>
              <a:t>.	(4)</a:t>
            </a:r>
          </a:p>
          <a:p>
            <a:pPr marL="0" indent="0">
              <a:buNone/>
            </a:pPr>
            <a:r>
              <a:rPr lang="en-ZA" dirty="0"/>
              <a:t> </a:t>
            </a:r>
          </a:p>
          <a:p>
            <a:r>
              <a:rPr lang="en-ZA" dirty="0" smtClean="0"/>
              <a:t>Suggest </a:t>
            </a:r>
            <a:r>
              <a:rPr lang="en-ZA" dirty="0"/>
              <a:t>practical ways that PGD could introduce to deal with ONE of the </a:t>
            </a:r>
          </a:p>
          <a:p>
            <a:r>
              <a:rPr lang="en-ZA" dirty="0"/>
              <a:t>	unethical business practices identified in QUESTION </a:t>
            </a:r>
            <a:r>
              <a:rPr lang="en-ZA" dirty="0" smtClean="0"/>
              <a:t>above. </a:t>
            </a:r>
            <a:r>
              <a:rPr lang="en-ZA" b="1" dirty="0"/>
              <a:t>	</a:t>
            </a:r>
            <a:r>
              <a:rPr lang="en-ZA" b="1" dirty="0" smtClean="0"/>
              <a:t>		</a:t>
            </a:r>
            <a:r>
              <a:rPr lang="en-ZA" dirty="0"/>
              <a:t>	(6)</a:t>
            </a:r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4293211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Ethics and Professionalism 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ZA" dirty="0" smtClean="0"/>
              <a:t>Identify </a:t>
            </a:r>
            <a:r>
              <a:rPr lang="en-ZA" dirty="0"/>
              <a:t>the unethical or unprofessional business practice illustrated in each of </a:t>
            </a:r>
            <a:r>
              <a:rPr lang="en-ZA" dirty="0" smtClean="0"/>
              <a:t>the </a:t>
            </a:r>
            <a:r>
              <a:rPr lang="en-ZA" dirty="0"/>
              <a:t>following scenarios</a:t>
            </a:r>
            <a:r>
              <a:rPr lang="en-ZA" dirty="0" smtClean="0"/>
              <a:t>.</a:t>
            </a:r>
            <a:endParaRPr lang="en-ZA" dirty="0"/>
          </a:p>
          <a:p>
            <a:r>
              <a:rPr lang="en-ZA" dirty="0"/>
              <a:t>	</a:t>
            </a:r>
            <a:r>
              <a:rPr lang="en-ZA" dirty="0" err="1" smtClean="0"/>
              <a:t>Masakhane</a:t>
            </a:r>
            <a:r>
              <a:rPr lang="en-ZA" dirty="0" smtClean="0"/>
              <a:t> </a:t>
            </a:r>
            <a:r>
              <a:rPr lang="en-ZA" dirty="0"/>
              <a:t>Stores charges more for the same goods in the village than </a:t>
            </a:r>
            <a:r>
              <a:rPr lang="en-ZA" dirty="0" smtClean="0"/>
              <a:t>in </a:t>
            </a:r>
            <a:r>
              <a:rPr lang="en-ZA" dirty="0"/>
              <a:t>the city</a:t>
            </a:r>
            <a:r>
              <a:rPr lang="en-ZA" dirty="0" smtClean="0"/>
              <a:t>.</a:t>
            </a:r>
            <a:r>
              <a:rPr lang="en-ZA" b="1" dirty="0" smtClean="0"/>
              <a:t>.</a:t>
            </a:r>
            <a:r>
              <a:rPr lang="en-ZA" dirty="0"/>
              <a:t>	(2</a:t>
            </a:r>
            <a:r>
              <a:rPr lang="en-ZA" dirty="0" smtClean="0"/>
              <a:t>)</a:t>
            </a:r>
            <a:endParaRPr lang="en-ZA" dirty="0"/>
          </a:p>
          <a:p>
            <a:r>
              <a:rPr lang="en-ZA" dirty="0"/>
              <a:t>	</a:t>
            </a:r>
            <a:r>
              <a:rPr lang="en-ZA" dirty="0" smtClean="0"/>
              <a:t>The </a:t>
            </a:r>
            <a:r>
              <a:rPr lang="en-ZA" dirty="0"/>
              <a:t>director of KNZ Consulting uses the business credit card to pay for </a:t>
            </a:r>
            <a:r>
              <a:rPr lang="en-ZA" dirty="0" smtClean="0"/>
              <a:t>personal </a:t>
            </a:r>
            <a:r>
              <a:rPr lang="en-ZA" dirty="0"/>
              <a:t>expenses</a:t>
            </a:r>
            <a:r>
              <a:rPr lang="en-ZA" dirty="0" smtClean="0"/>
              <a:t>.</a:t>
            </a:r>
            <a:r>
              <a:rPr lang="en-ZA" dirty="0"/>
              <a:t>	(2</a:t>
            </a:r>
            <a:r>
              <a:rPr lang="en-ZA" dirty="0" smtClean="0"/>
              <a:t>)</a:t>
            </a:r>
            <a:endParaRPr lang="en-ZA" dirty="0"/>
          </a:p>
          <a:p>
            <a:r>
              <a:rPr lang="en-ZA" dirty="0"/>
              <a:t> </a:t>
            </a:r>
            <a:r>
              <a:rPr lang="en-ZA" dirty="0" smtClean="0"/>
              <a:t> Employees </a:t>
            </a:r>
            <a:r>
              <a:rPr lang="en-ZA" dirty="0"/>
              <a:t>of </a:t>
            </a:r>
            <a:r>
              <a:rPr lang="en-ZA" dirty="0" err="1"/>
              <a:t>Zamu</a:t>
            </a:r>
            <a:r>
              <a:rPr lang="en-ZA" dirty="0"/>
              <a:t> Attorneys spend more time on social networks 	</a:t>
            </a:r>
            <a:r>
              <a:rPr lang="en-ZA" dirty="0" smtClean="0"/>
              <a:t>during </a:t>
            </a:r>
            <a:r>
              <a:rPr lang="en-ZA" dirty="0"/>
              <a:t>office hours than on their duties. 	(2)</a:t>
            </a:r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52807736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Ethics and Professionalism 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ZA" dirty="0"/>
              <a:t>Indicate in </a:t>
            </a:r>
            <a:r>
              <a:rPr lang="en-ZA" dirty="0" smtClean="0"/>
              <a:t>EACH </a:t>
            </a:r>
            <a:r>
              <a:rPr lang="en-ZA" dirty="0"/>
              <a:t>case </a:t>
            </a:r>
            <a:r>
              <a:rPr lang="en-ZA" dirty="0" smtClean="0"/>
              <a:t>below </a:t>
            </a:r>
            <a:r>
              <a:rPr lang="en-ZA" dirty="0"/>
              <a:t>whether it represent an unethical or </a:t>
            </a:r>
            <a:r>
              <a:rPr lang="en-ZA" dirty="0" smtClean="0"/>
              <a:t>unprofessional </a:t>
            </a:r>
            <a:r>
              <a:rPr lang="en-ZA" dirty="0"/>
              <a:t>business practice</a:t>
            </a:r>
            <a:r>
              <a:rPr lang="en-ZA" dirty="0" smtClean="0"/>
              <a:t>.</a:t>
            </a:r>
            <a:r>
              <a:rPr lang="en-ZA" dirty="0"/>
              <a:t>	</a:t>
            </a:r>
          </a:p>
          <a:p>
            <a:r>
              <a:rPr lang="en-ZA" dirty="0" smtClean="0"/>
              <a:t>Although </a:t>
            </a:r>
            <a:r>
              <a:rPr lang="en-ZA" dirty="0" err="1"/>
              <a:t>Chulugi</a:t>
            </a:r>
            <a:r>
              <a:rPr lang="en-ZA" dirty="0"/>
              <a:t> Enterprise deducts the Pay-as-you-earn (PAYE) from </a:t>
            </a:r>
            <a:r>
              <a:rPr lang="en-ZA" dirty="0" smtClean="0"/>
              <a:t>the </a:t>
            </a:r>
            <a:r>
              <a:rPr lang="en-ZA" dirty="0"/>
              <a:t>employees’ wages, they do not pay it over to the SARS as </a:t>
            </a:r>
            <a:r>
              <a:rPr lang="en-ZA" dirty="0" smtClean="0"/>
              <a:t>required</a:t>
            </a:r>
            <a:r>
              <a:rPr lang="en-ZA" dirty="0"/>
              <a:t>. 	(2</a:t>
            </a:r>
            <a:r>
              <a:rPr lang="en-ZA" dirty="0" smtClean="0"/>
              <a:t>)</a:t>
            </a:r>
            <a:endParaRPr lang="en-ZA" dirty="0"/>
          </a:p>
          <a:p>
            <a:r>
              <a:rPr lang="en-ZA" dirty="0" smtClean="0"/>
              <a:t>BJ’s </a:t>
            </a:r>
            <a:r>
              <a:rPr lang="en-ZA" dirty="0"/>
              <a:t>shoes is a small business, however it does not take customers </a:t>
            </a:r>
            <a:r>
              <a:rPr lang="en-ZA" dirty="0" smtClean="0"/>
              <a:t>complaints </a:t>
            </a:r>
            <a:r>
              <a:rPr lang="en-ZA" dirty="0"/>
              <a:t>seriously</a:t>
            </a:r>
            <a:r>
              <a:rPr lang="en-ZA" dirty="0" smtClean="0"/>
              <a:t>.</a:t>
            </a:r>
            <a:r>
              <a:rPr lang="en-ZA" dirty="0"/>
              <a:t>	(2</a:t>
            </a:r>
            <a:r>
              <a:rPr lang="en-ZA" dirty="0" smtClean="0"/>
              <a:t>)</a:t>
            </a:r>
            <a:endParaRPr lang="en-ZA" dirty="0"/>
          </a:p>
          <a:p>
            <a:r>
              <a:rPr lang="en-ZA" dirty="0" smtClean="0"/>
              <a:t>The </a:t>
            </a:r>
            <a:r>
              <a:rPr lang="en-ZA" dirty="0"/>
              <a:t>manager of </a:t>
            </a:r>
            <a:r>
              <a:rPr lang="en-ZA" dirty="0" err="1"/>
              <a:t>Shaz</a:t>
            </a:r>
            <a:r>
              <a:rPr lang="en-ZA" dirty="0"/>
              <a:t> Florist is always late for meetings as a result </a:t>
            </a:r>
            <a:r>
              <a:rPr lang="en-ZA" dirty="0" smtClean="0"/>
              <a:t>meetings </a:t>
            </a:r>
            <a:r>
              <a:rPr lang="en-ZA" dirty="0"/>
              <a:t>start late. 	(2</a:t>
            </a:r>
            <a:r>
              <a:rPr lang="en-ZA" dirty="0" smtClean="0"/>
              <a:t>)</a:t>
            </a:r>
            <a:endParaRPr lang="en-ZA" dirty="0"/>
          </a:p>
          <a:p>
            <a:r>
              <a:rPr lang="en-ZA" dirty="0" smtClean="0"/>
              <a:t>King’s </a:t>
            </a:r>
            <a:r>
              <a:rPr lang="en-ZA" dirty="0"/>
              <a:t>cell phones advertise used cell phones a new. </a:t>
            </a:r>
            <a:r>
              <a:rPr lang="en-ZA" dirty="0" smtClean="0"/>
              <a:t>(2)</a:t>
            </a:r>
            <a:endParaRPr lang="en-ZA" dirty="0"/>
          </a:p>
          <a:p>
            <a:r>
              <a:rPr lang="en-ZA" dirty="0" err="1" smtClean="0"/>
              <a:t>Khaya</a:t>
            </a:r>
            <a:r>
              <a:rPr lang="en-ZA" dirty="0" smtClean="0"/>
              <a:t> </a:t>
            </a:r>
            <a:r>
              <a:rPr lang="en-ZA" dirty="0"/>
              <a:t>distributors stole the marketing ideas of their competitor to sell </a:t>
            </a:r>
            <a:r>
              <a:rPr lang="en-ZA" dirty="0" smtClean="0"/>
              <a:t>their </a:t>
            </a:r>
            <a:r>
              <a:rPr lang="en-ZA" dirty="0"/>
              <a:t>products overseas. 	(2)</a:t>
            </a:r>
          </a:p>
          <a:p>
            <a:pPr marL="0" indent="0">
              <a:buNone/>
            </a:pPr>
            <a:endParaRPr lang="en-ZA" dirty="0"/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47758611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Ethics and Professionalism 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ZA" b="1" dirty="0"/>
              <a:t>SIBIYA CASH AND CARRY (SCC</a:t>
            </a:r>
            <a:r>
              <a:rPr lang="en-ZA" b="1" dirty="0" smtClean="0"/>
              <a:t>)</a:t>
            </a:r>
            <a:endParaRPr lang="en-ZA" dirty="0"/>
          </a:p>
          <a:p>
            <a:pPr marL="0" indent="0">
              <a:buNone/>
            </a:pPr>
            <a:r>
              <a:rPr lang="en-ZA" dirty="0"/>
              <a:t>Some employees of </a:t>
            </a:r>
            <a:r>
              <a:rPr lang="en-ZA" dirty="0" err="1"/>
              <a:t>Sibiya</a:t>
            </a:r>
            <a:r>
              <a:rPr lang="en-ZA" dirty="0"/>
              <a:t> Cash and Carry downloaded music and movies using the business internet.  Cindy, a manager, promised Anton a promotion if he agreed to have a relationship with her</a:t>
            </a:r>
            <a:r>
              <a:rPr lang="en-ZA" dirty="0" smtClean="0"/>
              <a:t>.</a:t>
            </a:r>
          </a:p>
          <a:p>
            <a:r>
              <a:rPr lang="en-ZA" dirty="0"/>
              <a:t>Quote TWO unethical business practices from the scenario.	(2</a:t>
            </a:r>
            <a:r>
              <a:rPr lang="en-ZA" dirty="0" smtClean="0"/>
              <a:t>)</a:t>
            </a:r>
            <a:endParaRPr lang="en-ZA" dirty="0"/>
          </a:p>
          <a:p>
            <a:r>
              <a:rPr lang="en-ZA" dirty="0" smtClean="0"/>
              <a:t>Identify </a:t>
            </a:r>
            <a:r>
              <a:rPr lang="en-ZA" dirty="0"/>
              <a:t>the type of unethical business practice for EACH ONE quoted in </a:t>
            </a:r>
            <a:r>
              <a:rPr lang="en-ZA" dirty="0" smtClean="0"/>
              <a:t>QUESTION .</a:t>
            </a:r>
            <a:r>
              <a:rPr lang="en-ZA" dirty="0"/>
              <a:t>	(4</a:t>
            </a:r>
            <a:r>
              <a:rPr lang="en-ZA" dirty="0" smtClean="0"/>
              <a:t>)</a:t>
            </a:r>
            <a:r>
              <a:rPr lang="en-ZA" dirty="0"/>
              <a:t> </a:t>
            </a:r>
          </a:p>
          <a:p>
            <a:r>
              <a:rPr lang="en-ZA" dirty="0" smtClean="0"/>
              <a:t>Suggest </a:t>
            </a:r>
            <a:r>
              <a:rPr lang="en-ZA" dirty="0"/>
              <a:t>practical ways that SCC could introduce to deal with the unethical </a:t>
            </a:r>
            <a:r>
              <a:rPr lang="en-ZA" dirty="0" smtClean="0"/>
              <a:t>business </a:t>
            </a:r>
            <a:r>
              <a:rPr lang="en-ZA" dirty="0"/>
              <a:t>practices identified in QUESTION 	(8)</a:t>
            </a:r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0784481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ZA" sz="9600" dirty="0" smtClean="0"/>
              <a:t>Thank you </a:t>
            </a:r>
            <a:endParaRPr lang="en-ZA" sz="9600" dirty="0"/>
          </a:p>
        </p:txBody>
      </p:sp>
    </p:spTree>
    <p:extLst>
      <p:ext uri="{BB962C8B-B14F-4D97-AF65-F5344CB8AC3E}">
        <p14:creationId xmlns:p14="http://schemas.microsoft.com/office/powerpoint/2010/main" val="34058488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Ethics and Professionalism 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en-ZA" dirty="0"/>
              <a:t>Define/Elaborate on the meaning of ethical behaviour. 	</a:t>
            </a:r>
          </a:p>
          <a:p>
            <a:pPr lvl="0"/>
            <a:r>
              <a:rPr lang="en-ZA" dirty="0"/>
              <a:t>Give practical examples of ethical and unethical behaviour,	</a:t>
            </a:r>
            <a:r>
              <a:rPr lang="en-ZA" dirty="0" err="1"/>
              <a:t>e</a:t>
            </a:r>
            <a:r>
              <a:rPr lang="en-ZA" dirty="0" err="1" smtClean="0"/>
              <a:t>g</a:t>
            </a:r>
            <a:r>
              <a:rPr lang="en-ZA" dirty="0"/>
              <a:t>. using fair vs. unfair advertising techniques. 	</a:t>
            </a:r>
          </a:p>
          <a:p>
            <a:pPr lvl="0"/>
            <a:r>
              <a:rPr lang="en-ZA" dirty="0"/>
              <a:t>Define/Elaborate on the meaning of professional behaviour. 	</a:t>
            </a:r>
          </a:p>
          <a:p>
            <a:pPr lvl="0"/>
            <a:r>
              <a:rPr lang="en-ZA" dirty="0"/>
              <a:t>Give practical examples of professional and unprofessional </a:t>
            </a:r>
            <a:r>
              <a:rPr lang="en-ZA" dirty="0" smtClean="0"/>
              <a:t>behaviour, e.g</a:t>
            </a:r>
            <a:r>
              <a:rPr lang="en-ZA" dirty="0"/>
              <a:t>. good use of work time and abuse of work time. </a:t>
            </a:r>
          </a:p>
          <a:p>
            <a:pPr lvl="0"/>
            <a:r>
              <a:rPr lang="en-ZA" dirty="0"/>
              <a:t>Outline the differences/Differentiate/Distinguish between ethical and </a:t>
            </a:r>
            <a:r>
              <a:rPr lang="en-ZA" dirty="0" smtClean="0"/>
              <a:t>professional </a:t>
            </a:r>
            <a:r>
              <a:rPr lang="en-ZA" dirty="0"/>
              <a:t>behaviour.	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6117939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Ethics and professionalism 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ZA" dirty="0" smtClean="0"/>
              <a:t>The </a:t>
            </a:r>
            <a:r>
              <a:rPr lang="en-ZA" dirty="0"/>
              <a:t>Advertising Standards Authority (ASA) regulates advertising in South Africa and protects customers from unfair advertising practices.</a:t>
            </a:r>
          </a:p>
          <a:p>
            <a:pPr marL="0" indent="0">
              <a:buNone/>
            </a:pPr>
            <a:endParaRPr lang="en-ZA" dirty="0"/>
          </a:p>
          <a:p>
            <a:pPr marL="0" indent="0">
              <a:buNone/>
            </a:pPr>
            <a:r>
              <a:rPr lang="en-ZA" dirty="0"/>
              <a:t>1</a:t>
            </a:r>
            <a:r>
              <a:rPr lang="en-ZA" dirty="0" smtClean="0"/>
              <a:t>.1</a:t>
            </a:r>
            <a:r>
              <a:rPr lang="en-ZA" dirty="0"/>
              <a:t>	Give FOUR examples of unethical advertising</a:t>
            </a:r>
            <a:r>
              <a:rPr lang="en-ZA" dirty="0" smtClean="0"/>
              <a:t>.</a:t>
            </a:r>
            <a:r>
              <a:rPr lang="en-ZA" dirty="0"/>
              <a:t>	(4)</a:t>
            </a:r>
          </a:p>
          <a:p>
            <a:pPr marL="0" indent="0">
              <a:buNone/>
            </a:pPr>
            <a:r>
              <a:rPr lang="en-ZA" dirty="0"/>
              <a:t> </a:t>
            </a:r>
          </a:p>
          <a:p>
            <a:pPr marL="0" indent="0">
              <a:buNone/>
            </a:pPr>
            <a:r>
              <a:rPr lang="en-ZA" dirty="0"/>
              <a:t>1</a:t>
            </a:r>
            <a:r>
              <a:rPr lang="en-ZA" dirty="0" smtClean="0"/>
              <a:t>.2</a:t>
            </a:r>
            <a:r>
              <a:rPr lang="en-ZA" dirty="0"/>
              <a:t>	Recommend TWO ways businesses can deal with unethical </a:t>
            </a:r>
            <a:r>
              <a:rPr lang="en-ZA" dirty="0" smtClean="0"/>
              <a:t>advertising</a:t>
            </a:r>
            <a:r>
              <a:rPr lang="en-ZA" dirty="0"/>
              <a:t>. 	(4)</a:t>
            </a:r>
          </a:p>
        </p:txBody>
      </p:sp>
    </p:spTree>
    <p:extLst>
      <p:ext uri="{BB962C8B-B14F-4D97-AF65-F5344CB8AC3E}">
        <p14:creationId xmlns:p14="http://schemas.microsoft.com/office/powerpoint/2010/main" val="28809319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Ethics and professionalism 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ZA" dirty="0"/>
              <a:t>Indicate in EACH case below whether it represents an unethical or </a:t>
            </a:r>
            <a:r>
              <a:rPr lang="en-ZA" dirty="0" smtClean="0"/>
              <a:t>unprofessional </a:t>
            </a:r>
            <a:r>
              <a:rPr lang="en-ZA" dirty="0"/>
              <a:t>business practice</a:t>
            </a:r>
            <a:r>
              <a:rPr lang="en-ZA" dirty="0" smtClean="0"/>
              <a:t>.</a:t>
            </a:r>
            <a:r>
              <a:rPr lang="en-ZA" dirty="0"/>
              <a:t> </a:t>
            </a:r>
          </a:p>
          <a:p>
            <a:r>
              <a:rPr lang="en-ZA" dirty="0" smtClean="0"/>
              <a:t>JJ </a:t>
            </a:r>
            <a:r>
              <a:rPr lang="en-ZA" dirty="0"/>
              <a:t>Motors advertised a second-hand vehicle as new.	(2</a:t>
            </a:r>
            <a:r>
              <a:rPr lang="en-ZA" dirty="0" smtClean="0"/>
              <a:t>)</a:t>
            </a:r>
            <a:endParaRPr lang="en-ZA" dirty="0"/>
          </a:p>
          <a:p>
            <a:r>
              <a:rPr lang="en-ZA" dirty="0" smtClean="0"/>
              <a:t>The </a:t>
            </a:r>
            <a:r>
              <a:rPr lang="en-ZA" dirty="0"/>
              <a:t>receptionist of Mano’s Clothing is using the office telephone for </a:t>
            </a:r>
            <a:r>
              <a:rPr lang="en-ZA" dirty="0" smtClean="0"/>
              <a:t>personal </a:t>
            </a:r>
            <a:r>
              <a:rPr lang="en-ZA" dirty="0"/>
              <a:t>calls.	(2</a:t>
            </a:r>
            <a:r>
              <a:rPr lang="en-ZA" dirty="0" smtClean="0"/>
              <a:t>)</a:t>
            </a:r>
            <a:endParaRPr lang="en-ZA" dirty="0"/>
          </a:p>
          <a:p>
            <a:r>
              <a:rPr lang="en-ZA" dirty="0" smtClean="0"/>
              <a:t>The </a:t>
            </a:r>
            <a:r>
              <a:rPr lang="en-ZA" dirty="0"/>
              <a:t>owner of Timmy Shuttles did not keep his promise to deal with the </a:t>
            </a:r>
            <a:r>
              <a:rPr lang="en-ZA" dirty="0" smtClean="0"/>
              <a:t>complaints </a:t>
            </a:r>
            <a:r>
              <a:rPr lang="en-ZA" dirty="0"/>
              <a:t>of the clients.	(2</a:t>
            </a:r>
            <a:r>
              <a:rPr lang="en-ZA" dirty="0" smtClean="0"/>
              <a:t>)</a:t>
            </a:r>
            <a:endParaRPr lang="en-ZA" dirty="0"/>
          </a:p>
          <a:p>
            <a:r>
              <a:rPr lang="en-ZA" dirty="0" smtClean="0"/>
              <a:t>Getz </a:t>
            </a:r>
            <a:r>
              <a:rPr lang="en-ZA" dirty="0"/>
              <a:t>Manufacturers used some of the ideas of Fanon Manufacturers in </a:t>
            </a:r>
            <a:r>
              <a:rPr lang="en-ZA" dirty="0" smtClean="0"/>
              <a:t>the </a:t>
            </a:r>
            <a:r>
              <a:rPr lang="en-ZA" dirty="0"/>
              <a:t>design of their new products.	(2</a:t>
            </a:r>
            <a:r>
              <a:rPr lang="en-ZA" dirty="0" smtClean="0"/>
              <a:t>)</a:t>
            </a:r>
            <a:endParaRPr lang="en-ZA" dirty="0"/>
          </a:p>
          <a:p>
            <a:r>
              <a:rPr lang="en-ZA" dirty="0" smtClean="0"/>
              <a:t>Lessing </a:t>
            </a:r>
            <a:r>
              <a:rPr lang="en-ZA" dirty="0"/>
              <a:t>Engineers did not declare all their income to SARS.	(2)</a:t>
            </a:r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3737810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Ethics and professionalism 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ZA" dirty="0" smtClean="0"/>
              <a:t>Elaborate the </a:t>
            </a:r>
            <a:r>
              <a:rPr lang="en-ZA" dirty="0"/>
              <a:t>meaning of ethical behaviour. 	(2</a:t>
            </a:r>
            <a:r>
              <a:rPr lang="en-ZA" dirty="0" smtClean="0"/>
              <a:t>)</a:t>
            </a:r>
          </a:p>
          <a:p>
            <a:r>
              <a:rPr lang="en-ZA" dirty="0" smtClean="0"/>
              <a:t>Tabulate </a:t>
            </a:r>
            <a:r>
              <a:rPr lang="en-ZA" dirty="0"/>
              <a:t>the difference between professional and ethical behaviour</a:t>
            </a:r>
            <a:r>
              <a:rPr lang="en-ZA" dirty="0" smtClean="0"/>
              <a:t>.</a:t>
            </a:r>
            <a:r>
              <a:rPr lang="en-ZA" dirty="0"/>
              <a:t>	(4)</a:t>
            </a:r>
          </a:p>
          <a:p>
            <a:endParaRPr lang="en-ZA" dirty="0"/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6132832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Ethics and Professionalism 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ZA" dirty="0"/>
              <a:t>Explain how businesses can apply the King Code principles of </a:t>
            </a:r>
            <a:r>
              <a:rPr lang="en-ZA" dirty="0" smtClean="0"/>
              <a:t>transparency</a:t>
            </a:r>
            <a:r>
              <a:rPr lang="en-ZA" dirty="0"/>
              <a:t>, accountability and responsibility for good corporate </a:t>
            </a:r>
            <a:r>
              <a:rPr lang="en-ZA" dirty="0" smtClean="0"/>
              <a:t>governance </a:t>
            </a:r>
            <a:r>
              <a:rPr lang="en-ZA" dirty="0"/>
              <a:t>to improve ethical business conduct.	</a:t>
            </a:r>
          </a:p>
          <a:p>
            <a:pPr lvl="0"/>
            <a:r>
              <a:rPr lang="en-ZA" dirty="0"/>
              <a:t>Suggest/Recommend ways in which professional, responsible, </a:t>
            </a:r>
            <a:r>
              <a:rPr lang="en-ZA" dirty="0" smtClean="0"/>
              <a:t>ethical </a:t>
            </a:r>
            <a:r>
              <a:rPr lang="en-ZA" dirty="0"/>
              <a:t>and effective business practice should be conducted, </a:t>
            </a:r>
            <a:r>
              <a:rPr lang="en-ZA" dirty="0" smtClean="0"/>
              <a:t>e.g</a:t>
            </a:r>
            <a:r>
              <a:rPr lang="en-ZA" dirty="0"/>
              <a:t>. payment of fair wages, providing quality goods and services, </a:t>
            </a:r>
            <a:r>
              <a:rPr lang="en-ZA" dirty="0" smtClean="0"/>
              <a:t>not </a:t>
            </a:r>
            <a:r>
              <a:rPr lang="en-ZA" dirty="0"/>
              <a:t>starting a business venture at someone else's expense, etc. 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1794756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Ethics and Professionalism 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ZA" dirty="0"/>
              <a:t>Identify the Kings Code principle in EACH of the statements below</a:t>
            </a:r>
            <a:r>
              <a:rPr lang="en-ZA" dirty="0" smtClean="0"/>
              <a:t>.</a:t>
            </a:r>
            <a:endParaRPr lang="en-ZA" dirty="0"/>
          </a:p>
          <a:p>
            <a:r>
              <a:rPr lang="en-ZA" dirty="0"/>
              <a:t>	</a:t>
            </a:r>
            <a:r>
              <a:rPr lang="en-ZA" dirty="0" err="1"/>
              <a:t>Supa</a:t>
            </a:r>
            <a:r>
              <a:rPr lang="en-ZA" dirty="0"/>
              <a:t> Traders publishes the value of their shares in their financial </a:t>
            </a:r>
            <a:r>
              <a:rPr lang="en-ZA" dirty="0" smtClean="0"/>
              <a:t>Reports</a:t>
            </a:r>
            <a:r>
              <a:rPr lang="en-ZA" dirty="0"/>
              <a:t>. </a:t>
            </a:r>
            <a:r>
              <a:rPr lang="en-ZA" b="1" dirty="0" smtClean="0"/>
              <a:t>[</a:t>
            </a:r>
            <a:r>
              <a:rPr lang="en-ZA" dirty="0"/>
              <a:t>	(2</a:t>
            </a:r>
            <a:r>
              <a:rPr lang="en-ZA" dirty="0" smtClean="0"/>
              <a:t>)</a:t>
            </a:r>
            <a:endParaRPr lang="en-ZA" dirty="0"/>
          </a:p>
          <a:p>
            <a:r>
              <a:rPr lang="en-ZA" dirty="0"/>
              <a:t>	</a:t>
            </a:r>
            <a:r>
              <a:rPr lang="en-ZA" dirty="0" smtClean="0"/>
              <a:t>The </a:t>
            </a:r>
            <a:r>
              <a:rPr lang="en-ZA" dirty="0"/>
              <a:t>directors of Silver String Ltd take responsibility for their decisions </a:t>
            </a:r>
            <a:r>
              <a:rPr lang="en-ZA" dirty="0" smtClean="0"/>
              <a:t>and </a:t>
            </a:r>
            <a:r>
              <a:rPr lang="en-ZA" dirty="0"/>
              <a:t>actions</a:t>
            </a:r>
            <a:r>
              <a:rPr lang="en-ZA" dirty="0" smtClean="0"/>
              <a:t>.</a:t>
            </a:r>
            <a:r>
              <a:rPr lang="en-ZA" dirty="0"/>
              <a:t>	(2</a:t>
            </a:r>
            <a:r>
              <a:rPr lang="en-ZA" dirty="0" smtClean="0"/>
              <a:t>)</a:t>
            </a:r>
          </a:p>
          <a:p>
            <a:endParaRPr lang="en-ZA" dirty="0"/>
          </a:p>
          <a:p>
            <a:r>
              <a:rPr lang="en-ZA" dirty="0"/>
              <a:t>Explain how businesses should apply the principle of </a:t>
            </a:r>
            <a:r>
              <a:rPr lang="en-ZA" b="1" i="1" dirty="0"/>
              <a:t>accountability</a:t>
            </a:r>
            <a:r>
              <a:rPr lang="en-ZA" dirty="0"/>
              <a:t> and </a:t>
            </a:r>
            <a:r>
              <a:rPr lang="en-ZA" b="1" i="1" dirty="0" smtClean="0"/>
              <a:t>transparency</a:t>
            </a:r>
            <a:r>
              <a:rPr lang="en-ZA" dirty="0" smtClean="0"/>
              <a:t> </a:t>
            </a:r>
            <a:r>
              <a:rPr lang="en-ZA" dirty="0"/>
              <a:t>to promote ethical business conduct. 	(8)</a:t>
            </a:r>
          </a:p>
          <a:p>
            <a:endParaRPr lang="en-ZA" dirty="0"/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0679467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Ethics and Professionalism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ZA" dirty="0"/>
              <a:t>Suggest ways in which professional, responsible, ethical and effective business </a:t>
            </a:r>
            <a:r>
              <a:rPr lang="en-ZA" dirty="0" smtClean="0"/>
              <a:t>practices </a:t>
            </a:r>
            <a:r>
              <a:rPr lang="en-ZA" dirty="0"/>
              <a:t>should be conducted. </a:t>
            </a:r>
            <a:r>
              <a:rPr lang="en-ZA" dirty="0" smtClean="0"/>
              <a:t>(6</a:t>
            </a:r>
            <a:r>
              <a:rPr lang="en-ZA" dirty="0"/>
              <a:t>)</a:t>
            </a:r>
          </a:p>
          <a:p>
            <a:pPr marL="0" indent="0">
              <a:buNone/>
            </a:pP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3401474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Ethics and Professionalism 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ZA" dirty="0"/>
              <a:t>Identify the following types of unethical business practices from </a:t>
            </a:r>
            <a:r>
              <a:rPr lang="en-ZA" dirty="0" smtClean="0"/>
              <a:t>given scenarios/statements</a:t>
            </a:r>
            <a:r>
              <a:rPr lang="en-ZA" dirty="0"/>
              <a:t>: </a:t>
            </a:r>
            <a:endParaRPr lang="en-ZA" sz="2000" dirty="0"/>
          </a:p>
          <a:p>
            <a:pPr lvl="1"/>
            <a:r>
              <a:rPr lang="en-ZA" dirty="0"/>
              <a:t>Unfair advertising and examples </a:t>
            </a:r>
            <a:endParaRPr lang="en-ZA" sz="1800" dirty="0"/>
          </a:p>
          <a:p>
            <a:pPr lvl="1"/>
            <a:r>
              <a:rPr lang="en-ZA" dirty="0"/>
              <a:t>Pricing of goods in rural areas </a:t>
            </a:r>
            <a:endParaRPr lang="en-ZA" sz="1800" dirty="0"/>
          </a:p>
          <a:p>
            <a:pPr lvl="1"/>
            <a:r>
              <a:rPr lang="en-ZA" dirty="0"/>
              <a:t>Taxation/Tax evasion 	</a:t>
            </a:r>
            <a:endParaRPr lang="en-ZA" sz="1800" dirty="0"/>
          </a:p>
          <a:p>
            <a:pPr lvl="0"/>
            <a:r>
              <a:rPr lang="en-ZA" dirty="0"/>
              <a:t>Explain how the above-stated types of unethical business practices </a:t>
            </a:r>
            <a:r>
              <a:rPr lang="en-ZA" dirty="0" smtClean="0"/>
              <a:t>pose </a:t>
            </a:r>
            <a:r>
              <a:rPr lang="en-ZA" dirty="0"/>
              <a:t>challenges to businesses. 	</a:t>
            </a:r>
            <a:endParaRPr lang="en-ZA" sz="2000" dirty="0"/>
          </a:p>
        </p:txBody>
      </p:sp>
    </p:spTree>
    <p:extLst>
      <p:ext uri="{BB962C8B-B14F-4D97-AF65-F5344CB8AC3E}">
        <p14:creationId xmlns:p14="http://schemas.microsoft.com/office/powerpoint/2010/main" val="378645016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ganic">
  <a:themeElements>
    <a:clrScheme name="Blue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Organic">
      <a:majorFont>
        <a:latin typeface="Garamond" panose="020204040303010108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aramond" panose="02020404030301010803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ganic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10000"/>
              </a:schemeClr>
            </a:gs>
            <a:gs pos="100000">
              <a:schemeClr val="phClr">
                <a:tint val="82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74000"/>
                <a:satMod val="130000"/>
                <a:lumMod val="90000"/>
              </a:schemeClr>
              <a:schemeClr val="phClr">
                <a:tint val="94000"/>
                <a:satMod val="120000"/>
                <a:lumMod val="104000"/>
              </a:schemeClr>
            </a:duotone>
          </a:blip>
          <a:tile tx="0" ty="0" sx="100000" sy="100000" flip="none" algn="tl"/>
        </a:blip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38100" dist="254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88000"/>
                <a:lumMod val="98000"/>
              </a:schemeClr>
            </a:gs>
          </a:gsLst>
          <a:lin ang="5400000" scaled="0"/>
        </a:gradFill>
        <a:blipFill>
          <a:blip xmlns:r="http://schemas.openxmlformats.org/officeDocument/2006/relationships" r:embed="rId2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rganic" id="{28CDC826-8792-45C0-861B-85EB3ADEDA33}" vid="{A2BEDC8B-F191-493B-BA33-0F4F800A89D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Organic</Template>
  <TotalTime>65</TotalTime>
  <Words>341</Words>
  <Application>Microsoft Office PowerPoint</Application>
  <PresentationFormat>Widescreen</PresentationFormat>
  <Paragraphs>75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8" baseType="lpstr">
      <vt:lpstr>Arial</vt:lpstr>
      <vt:lpstr>Garamond</vt:lpstr>
      <vt:lpstr>Organic</vt:lpstr>
      <vt:lpstr>Grade 12 Lesson 5</vt:lpstr>
      <vt:lpstr>Ethics and Professionalism </vt:lpstr>
      <vt:lpstr>Ethics and professionalism </vt:lpstr>
      <vt:lpstr>Ethics and professionalism </vt:lpstr>
      <vt:lpstr>Ethics and professionalism </vt:lpstr>
      <vt:lpstr>Ethics and Professionalism </vt:lpstr>
      <vt:lpstr>Ethics and Professionalism </vt:lpstr>
      <vt:lpstr>Ethics and Professionalism</vt:lpstr>
      <vt:lpstr>Ethics and Professionalism </vt:lpstr>
      <vt:lpstr>Ethics and Professionalism </vt:lpstr>
      <vt:lpstr>Ethics and Professionalism </vt:lpstr>
      <vt:lpstr>Ethics and Professionalism </vt:lpstr>
      <vt:lpstr>Ethics and Professionalism </vt:lpstr>
      <vt:lpstr>Ethics and Professionalism 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Grade 12 Lesson 5</dc:title>
  <dc:creator>User</dc:creator>
  <cp:lastModifiedBy>User</cp:lastModifiedBy>
  <cp:revision>6</cp:revision>
  <dcterms:created xsi:type="dcterms:W3CDTF">2022-02-10T11:51:24Z</dcterms:created>
  <dcterms:modified xsi:type="dcterms:W3CDTF">2022-02-11T07:39:58Z</dcterms:modified>
</cp:coreProperties>
</file>