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4" r:id="rId6"/>
    <p:sldId id="258" r:id="rId7"/>
    <p:sldId id="265" r:id="rId8"/>
    <p:sldId id="266" r:id="rId9"/>
    <p:sldId id="259" r:id="rId10"/>
    <p:sldId id="267" r:id="rId11"/>
    <p:sldId id="268" r:id="rId12"/>
    <p:sldId id="269" r:id="rId13"/>
    <p:sldId id="260" r:id="rId14"/>
    <p:sldId id="270" r:id="rId15"/>
    <p:sldId id="271" r:id="rId16"/>
    <p:sldId id="272" r:id="rId17"/>
    <p:sldId id="261"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Grade 12</a:t>
            </a:r>
            <a:br>
              <a:rPr lang="en-ZA" dirty="0" smtClean="0"/>
            </a:br>
            <a:r>
              <a:rPr lang="en-ZA" dirty="0" smtClean="0"/>
              <a:t>Lesson 7</a:t>
            </a:r>
            <a:endParaRPr lang="en-ZA" dirty="0"/>
          </a:p>
        </p:txBody>
      </p:sp>
      <p:sp>
        <p:nvSpPr>
          <p:cNvPr id="3" name="Subtitle 2"/>
          <p:cNvSpPr>
            <a:spLocks noGrp="1"/>
          </p:cNvSpPr>
          <p:nvPr>
            <p:ph type="subTitle" idx="1"/>
          </p:nvPr>
        </p:nvSpPr>
        <p:spPr/>
        <p:txBody>
          <a:bodyPr>
            <a:normAutofit/>
          </a:bodyPr>
          <a:lstStyle/>
          <a:p>
            <a:r>
              <a:rPr lang="en-ZA" sz="6600" dirty="0" smtClean="0"/>
              <a:t>Business Strategies </a:t>
            </a:r>
            <a:endParaRPr lang="en-ZA" sz="6600" dirty="0"/>
          </a:p>
        </p:txBody>
      </p:sp>
    </p:spTree>
    <p:extLst>
      <p:ext uri="{BB962C8B-B14F-4D97-AF65-F5344CB8AC3E}">
        <p14:creationId xmlns:p14="http://schemas.microsoft.com/office/powerpoint/2010/main" val="234843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PESTLE Analysis </a:t>
            </a:r>
            <a:endParaRPr lang="en-ZA" dirty="0"/>
          </a:p>
        </p:txBody>
      </p:sp>
      <p:sp>
        <p:nvSpPr>
          <p:cNvPr id="3" name="Content Placeholder 2"/>
          <p:cNvSpPr>
            <a:spLocks noGrp="1"/>
          </p:cNvSpPr>
          <p:nvPr>
            <p:ph idx="1"/>
          </p:nvPr>
        </p:nvSpPr>
        <p:spPr/>
        <p:txBody>
          <a:bodyPr>
            <a:normAutofit fontScale="92500" lnSpcReduction="20000"/>
          </a:bodyPr>
          <a:lstStyle/>
          <a:p>
            <a:pPr marL="0" indent="0">
              <a:buNone/>
            </a:pPr>
            <a:r>
              <a:rPr lang="en-ZA" dirty="0"/>
              <a:t>Identify the PESTLE element that poses a challenge to </a:t>
            </a:r>
            <a:r>
              <a:rPr lang="en-ZA" dirty="0" err="1"/>
              <a:t>Tsego</a:t>
            </a:r>
            <a:r>
              <a:rPr lang="en-ZA" dirty="0"/>
              <a:t> Manufacturers in </a:t>
            </a:r>
            <a:r>
              <a:rPr lang="en-ZA" dirty="0" smtClean="0"/>
              <a:t>EACH statement </a:t>
            </a:r>
            <a:r>
              <a:rPr lang="en-ZA" dirty="0"/>
              <a:t>below</a:t>
            </a:r>
            <a:r>
              <a:rPr lang="en-ZA" dirty="0" smtClean="0"/>
              <a:t>.</a:t>
            </a:r>
            <a:endParaRPr lang="en-ZA" dirty="0"/>
          </a:p>
          <a:p>
            <a:r>
              <a:rPr lang="en-ZA" dirty="0" smtClean="0"/>
              <a:t>Customers </a:t>
            </a:r>
            <a:r>
              <a:rPr lang="en-ZA" dirty="0"/>
              <a:t>cannot afford to buy </a:t>
            </a:r>
            <a:r>
              <a:rPr lang="en-ZA" dirty="0" err="1"/>
              <a:t>Tsego</a:t>
            </a:r>
            <a:r>
              <a:rPr lang="en-ZA" dirty="0"/>
              <a:t> Manufacturers’ products due to </a:t>
            </a:r>
            <a:r>
              <a:rPr lang="en-ZA" dirty="0" smtClean="0"/>
              <a:t>low </a:t>
            </a:r>
            <a:r>
              <a:rPr lang="en-ZA" dirty="0"/>
              <a:t>income levels. </a:t>
            </a:r>
          </a:p>
          <a:p>
            <a:r>
              <a:rPr lang="en-ZA" dirty="0" err="1" smtClean="0"/>
              <a:t>Tsego</a:t>
            </a:r>
            <a:r>
              <a:rPr lang="en-ZA" dirty="0" smtClean="0"/>
              <a:t> </a:t>
            </a:r>
            <a:r>
              <a:rPr lang="en-ZA" dirty="0"/>
              <a:t>Manufacturers cannot afford to implement correct measures when </a:t>
            </a:r>
            <a:r>
              <a:rPr lang="en-ZA" dirty="0" smtClean="0"/>
              <a:t>disposing </a:t>
            </a:r>
            <a:r>
              <a:rPr lang="en-ZA" dirty="0"/>
              <a:t>of waste materials. </a:t>
            </a:r>
            <a:endParaRPr lang="en-ZA" dirty="0" smtClean="0"/>
          </a:p>
          <a:p>
            <a:r>
              <a:rPr lang="en-ZA" dirty="0" err="1" smtClean="0"/>
              <a:t>Tsego</a:t>
            </a:r>
            <a:r>
              <a:rPr lang="en-ZA" dirty="0" smtClean="0"/>
              <a:t> </a:t>
            </a:r>
            <a:r>
              <a:rPr lang="en-ZA" dirty="0"/>
              <a:t>Manufacturers have lost many customers due to a lack of on-line </a:t>
            </a:r>
            <a:r>
              <a:rPr lang="en-ZA" dirty="0" smtClean="0"/>
              <a:t>buying </a:t>
            </a:r>
            <a:r>
              <a:rPr lang="en-ZA" dirty="0"/>
              <a:t>facilities. </a:t>
            </a:r>
            <a:endParaRPr lang="en-ZA" dirty="0" smtClean="0"/>
          </a:p>
          <a:p>
            <a:r>
              <a:rPr lang="en-ZA" dirty="0" err="1" smtClean="0"/>
              <a:t>Tsego</a:t>
            </a:r>
            <a:r>
              <a:rPr lang="en-ZA" dirty="0" smtClean="0"/>
              <a:t> </a:t>
            </a:r>
            <a:r>
              <a:rPr lang="en-ZA" dirty="0"/>
              <a:t>Manufacturers have increased their prices due to the high </a:t>
            </a:r>
            <a:r>
              <a:rPr lang="en-ZA" dirty="0" smtClean="0"/>
              <a:t>inflation </a:t>
            </a:r>
            <a:r>
              <a:rPr lang="en-ZA" dirty="0"/>
              <a:t>rate. </a:t>
            </a:r>
          </a:p>
        </p:txBody>
      </p:sp>
    </p:spTree>
    <p:extLst>
      <p:ext uri="{BB962C8B-B14F-4D97-AF65-F5344CB8AC3E}">
        <p14:creationId xmlns:p14="http://schemas.microsoft.com/office/powerpoint/2010/main" val="196472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PESTLE Analysis </a:t>
            </a:r>
            <a:endParaRPr lang="en-ZA" dirty="0"/>
          </a:p>
        </p:txBody>
      </p:sp>
      <p:sp>
        <p:nvSpPr>
          <p:cNvPr id="3" name="Content Placeholder 2"/>
          <p:cNvSpPr>
            <a:spLocks noGrp="1"/>
          </p:cNvSpPr>
          <p:nvPr>
            <p:ph idx="1"/>
          </p:nvPr>
        </p:nvSpPr>
        <p:spPr/>
        <p:txBody>
          <a:bodyPr>
            <a:normAutofit/>
          </a:bodyPr>
          <a:lstStyle/>
          <a:p>
            <a:pPr marL="0" indent="0">
              <a:buNone/>
            </a:pPr>
            <a:r>
              <a:rPr lang="en-ZA" dirty="0"/>
              <a:t>Read the scenario below and answer the questions that follow.</a:t>
            </a:r>
          </a:p>
          <a:p>
            <a:pPr marL="0" indent="0">
              <a:buNone/>
            </a:pPr>
            <a:r>
              <a:rPr lang="en-ZA" b="1" dirty="0" smtClean="0"/>
              <a:t>MARTHA </a:t>
            </a:r>
            <a:r>
              <a:rPr lang="en-ZA" b="1" dirty="0"/>
              <a:t>&amp; JANE FURNITURE (MJF)</a:t>
            </a:r>
            <a:endParaRPr lang="en-ZA" dirty="0"/>
          </a:p>
          <a:p>
            <a:pPr marL="0" indent="0">
              <a:buNone/>
            </a:pPr>
            <a:r>
              <a:rPr lang="en-ZA" dirty="0" smtClean="0"/>
              <a:t>Martha </a:t>
            </a:r>
            <a:r>
              <a:rPr lang="en-ZA" dirty="0"/>
              <a:t>&amp; Jane Furniture specialise in selling office furniture.  The profitability of the business has decreased due to high inflation rates and low income levels of customers.  MJF had to pay a heavy fine because they did not renew their trading licence in time.</a:t>
            </a:r>
          </a:p>
          <a:p>
            <a:endParaRPr lang="en-ZA" dirty="0"/>
          </a:p>
        </p:txBody>
      </p:sp>
    </p:spTree>
    <p:extLst>
      <p:ext uri="{BB962C8B-B14F-4D97-AF65-F5344CB8AC3E}">
        <p14:creationId xmlns:p14="http://schemas.microsoft.com/office/powerpoint/2010/main" val="320948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PESTLE Analysis </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Quote </a:t>
            </a:r>
            <a:r>
              <a:rPr lang="en-ZA" dirty="0"/>
              <a:t>THREE challenges for MJF from the scenario above.	(3</a:t>
            </a:r>
            <a:r>
              <a:rPr lang="en-ZA" dirty="0" smtClean="0"/>
              <a:t>)</a:t>
            </a:r>
            <a:endParaRPr lang="en-ZA" dirty="0"/>
          </a:p>
          <a:p>
            <a:r>
              <a:rPr lang="en-ZA" dirty="0" smtClean="0"/>
              <a:t>Identify </a:t>
            </a:r>
            <a:r>
              <a:rPr lang="en-ZA" dirty="0"/>
              <a:t>the PESTLE element that links to EACH challenge, as quoted in </a:t>
            </a:r>
            <a:r>
              <a:rPr lang="en-ZA" dirty="0" smtClean="0"/>
              <a:t>QUESTION above</a:t>
            </a:r>
            <a:r>
              <a:rPr lang="en-ZA" dirty="0"/>
              <a:t>	(6</a:t>
            </a:r>
            <a:r>
              <a:rPr lang="en-ZA" dirty="0" smtClean="0"/>
              <a:t>)</a:t>
            </a:r>
            <a:endParaRPr lang="en-ZA" dirty="0"/>
          </a:p>
          <a:p>
            <a:r>
              <a:rPr lang="en-ZA" dirty="0" smtClean="0"/>
              <a:t>Recommend </a:t>
            </a:r>
            <a:r>
              <a:rPr lang="en-ZA" dirty="0"/>
              <a:t>ONE way in which MJF can deal with EACH challenge, as </a:t>
            </a:r>
            <a:r>
              <a:rPr lang="en-ZA" dirty="0" smtClean="0"/>
              <a:t>identified </a:t>
            </a:r>
            <a:r>
              <a:rPr lang="en-ZA" dirty="0"/>
              <a:t>in QUESTION </a:t>
            </a:r>
            <a:r>
              <a:rPr lang="en-ZA" dirty="0" smtClean="0"/>
              <a:t>above </a:t>
            </a:r>
            <a:r>
              <a:rPr lang="en-ZA" dirty="0"/>
              <a:t>	(6</a:t>
            </a:r>
            <a:r>
              <a:rPr lang="en-ZA" dirty="0" smtClean="0"/>
              <a:t>)</a:t>
            </a:r>
          </a:p>
          <a:p>
            <a:r>
              <a:rPr lang="en-ZA" dirty="0"/>
              <a:t>Explain how the following PESTLE elements/factors may pose a challenge to </a:t>
            </a:r>
            <a:r>
              <a:rPr lang="en-ZA" dirty="0" smtClean="0"/>
              <a:t>businesses</a:t>
            </a:r>
            <a:r>
              <a:rPr lang="en-ZA" dirty="0"/>
              <a:t>:</a:t>
            </a:r>
          </a:p>
          <a:p>
            <a:r>
              <a:rPr lang="en-ZA" dirty="0"/>
              <a:t> 	Economic 	(4)</a:t>
            </a:r>
          </a:p>
          <a:p>
            <a:r>
              <a:rPr lang="en-ZA" dirty="0"/>
              <a:t>	Social 	(4)</a:t>
            </a:r>
          </a:p>
          <a:p>
            <a:endParaRPr lang="en-ZA" dirty="0"/>
          </a:p>
          <a:p>
            <a:endParaRPr lang="en-ZA" dirty="0"/>
          </a:p>
          <a:p>
            <a:endParaRPr lang="en-ZA" dirty="0"/>
          </a:p>
        </p:txBody>
      </p:sp>
    </p:spTree>
    <p:extLst>
      <p:ext uri="{BB962C8B-B14F-4D97-AF65-F5344CB8AC3E}">
        <p14:creationId xmlns:p14="http://schemas.microsoft.com/office/powerpoint/2010/main" val="340949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smtClean="0"/>
              <a:t>Industrial analysis tools </a:t>
            </a:r>
            <a:endParaRPr lang="en-ZA" sz="4800" dirty="0"/>
          </a:p>
        </p:txBody>
      </p:sp>
      <p:sp>
        <p:nvSpPr>
          <p:cNvPr id="3" name="Content Placeholder 2"/>
          <p:cNvSpPr>
            <a:spLocks noGrp="1"/>
          </p:cNvSpPr>
          <p:nvPr>
            <p:ph idx="1"/>
          </p:nvPr>
        </p:nvSpPr>
        <p:spPr/>
        <p:txBody>
          <a:bodyPr>
            <a:noAutofit/>
          </a:bodyPr>
          <a:lstStyle/>
          <a:p>
            <a:pPr lvl="0"/>
            <a:r>
              <a:rPr lang="en-ZA" sz="2800" dirty="0"/>
              <a:t>Describe/explain/discuss the different types of business </a:t>
            </a:r>
            <a:r>
              <a:rPr lang="en-ZA" sz="2800" dirty="0" smtClean="0"/>
              <a:t>strategies</a:t>
            </a:r>
            <a:r>
              <a:rPr lang="en-ZA" sz="2800" dirty="0"/>
              <a:t>. </a:t>
            </a:r>
          </a:p>
          <a:p>
            <a:pPr lvl="0"/>
            <a:r>
              <a:rPr lang="en-ZA" sz="2800" dirty="0"/>
              <a:t>Recommend/Suggest business strategies to deal with </a:t>
            </a:r>
            <a:r>
              <a:rPr lang="en-ZA" sz="2800" dirty="0" smtClean="0"/>
              <a:t>challenges </a:t>
            </a:r>
            <a:r>
              <a:rPr lang="en-ZA" sz="2800" dirty="0"/>
              <a:t>identified from given case studies/scenarios. </a:t>
            </a:r>
            <a:endParaRPr lang="en-ZA" sz="2800" dirty="0" smtClean="0"/>
          </a:p>
          <a:p>
            <a:pPr lvl="0"/>
            <a:r>
              <a:rPr lang="en-ZA" sz="2800" dirty="0" smtClean="0"/>
              <a:t>Discuss/Elaborate </a:t>
            </a:r>
            <a:r>
              <a:rPr lang="en-ZA" sz="2800" dirty="0"/>
              <a:t>on </a:t>
            </a:r>
            <a:r>
              <a:rPr lang="en-ZA" sz="2800" dirty="0" smtClean="0"/>
              <a:t>the </a:t>
            </a:r>
            <a:r>
              <a:rPr lang="en-ZA" sz="2800" dirty="0"/>
              <a:t>effectiveness (positives/advantages) </a:t>
            </a:r>
            <a:r>
              <a:rPr lang="en-ZA" sz="2800" dirty="0" smtClean="0"/>
              <a:t>of </a:t>
            </a:r>
            <a:r>
              <a:rPr lang="en-ZA" sz="2800" dirty="0"/>
              <a:t>EACH type of business strategy</a:t>
            </a:r>
            <a:r>
              <a:rPr lang="en-ZA" sz="2800" dirty="0" smtClean="0"/>
              <a:t>.</a:t>
            </a:r>
            <a:endParaRPr lang="en-ZA" sz="2800" dirty="0"/>
          </a:p>
        </p:txBody>
      </p:sp>
    </p:spTree>
    <p:extLst>
      <p:ext uri="{BB962C8B-B14F-4D97-AF65-F5344CB8AC3E}">
        <p14:creationId xmlns:p14="http://schemas.microsoft.com/office/powerpoint/2010/main" val="218024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t>Strategies</a:t>
            </a:r>
            <a:endParaRPr lang="en-ZA" sz="6000" dirty="0"/>
          </a:p>
        </p:txBody>
      </p:sp>
      <p:sp>
        <p:nvSpPr>
          <p:cNvPr id="3" name="Content Placeholder 2"/>
          <p:cNvSpPr>
            <a:spLocks noGrp="1"/>
          </p:cNvSpPr>
          <p:nvPr>
            <p:ph idx="1"/>
          </p:nvPr>
        </p:nvSpPr>
        <p:spPr/>
        <p:txBody>
          <a:bodyPr>
            <a:normAutofit fontScale="85000" lnSpcReduction="20000"/>
          </a:bodyPr>
          <a:lstStyle/>
          <a:p>
            <a:pPr marL="0" indent="0">
              <a:buNone/>
            </a:pPr>
            <a:r>
              <a:rPr lang="en-ZA" sz="2600" dirty="0" smtClean="0"/>
              <a:t>Identify </a:t>
            </a:r>
            <a:r>
              <a:rPr lang="en-ZA" sz="2600" dirty="0"/>
              <a:t>the business strategy that was used in each of the following scenarios</a:t>
            </a:r>
            <a:r>
              <a:rPr lang="en-ZA" sz="2600" dirty="0" smtClean="0"/>
              <a:t>.</a:t>
            </a:r>
            <a:r>
              <a:rPr lang="en-ZA" sz="2600" dirty="0"/>
              <a:t> </a:t>
            </a:r>
          </a:p>
          <a:p>
            <a:r>
              <a:rPr lang="en-ZA" sz="2600" dirty="0" smtClean="0"/>
              <a:t>The </a:t>
            </a:r>
            <a:r>
              <a:rPr lang="en-ZA" sz="2600" dirty="0"/>
              <a:t>owner of a wedding venue decided to build a guest house on the </a:t>
            </a:r>
            <a:r>
              <a:rPr lang="en-ZA" sz="2600" dirty="0" smtClean="0"/>
              <a:t>same </a:t>
            </a:r>
            <a:r>
              <a:rPr lang="en-ZA" sz="2600" dirty="0"/>
              <a:t>premises for wedding guests to sleep over. </a:t>
            </a:r>
            <a:endParaRPr lang="en-ZA" sz="2600" dirty="0" smtClean="0"/>
          </a:p>
          <a:p>
            <a:r>
              <a:rPr lang="en-ZA" sz="2600" dirty="0" smtClean="0"/>
              <a:t>Fresh </a:t>
            </a:r>
            <a:r>
              <a:rPr lang="en-ZA" sz="2600" dirty="0"/>
              <a:t>Juices Unlimited bought </a:t>
            </a:r>
            <a:r>
              <a:rPr lang="en-ZA" sz="2600" dirty="0" err="1"/>
              <a:t>Potgieter’s</a:t>
            </a:r>
            <a:r>
              <a:rPr lang="en-ZA" sz="2600" dirty="0"/>
              <a:t> grape farm. </a:t>
            </a:r>
            <a:endParaRPr lang="en-ZA" sz="2600" dirty="0"/>
          </a:p>
          <a:p>
            <a:r>
              <a:rPr lang="en-ZA" sz="2600" dirty="0" err="1" smtClean="0"/>
              <a:t>Simunye</a:t>
            </a:r>
            <a:r>
              <a:rPr lang="en-ZA" sz="2600" dirty="0" smtClean="0"/>
              <a:t> </a:t>
            </a:r>
            <a:r>
              <a:rPr lang="en-ZA" sz="2600" dirty="0"/>
              <a:t>Stores struggles to get fashionable swimming attire and </a:t>
            </a:r>
            <a:r>
              <a:rPr lang="en-ZA" sz="2600" dirty="0" smtClean="0"/>
              <a:t>decides </a:t>
            </a:r>
            <a:r>
              <a:rPr lang="en-ZA" sz="2600" dirty="0"/>
              <a:t>to purchase Perseverance Sports (Pty) Ltd Clothing </a:t>
            </a:r>
            <a:r>
              <a:rPr lang="en-ZA" sz="2600" dirty="0" smtClean="0"/>
              <a:t>Manufacturer</a:t>
            </a:r>
            <a:r>
              <a:rPr lang="en-ZA" sz="2600" dirty="0"/>
              <a:t>. </a:t>
            </a:r>
            <a:endParaRPr lang="en-ZA" sz="2600" dirty="0" smtClean="0"/>
          </a:p>
          <a:p>
            <a:r>
              <a:rPr lang="en-ZA" sz="2600" dirty="0" smtClean="0"/>
              <a:t>Summer </a:t>
            </a:r>
            <a:r>
              <a:rPr lang="en-ZA" sz="2600" dirty="0"/>
              <a:t>Sports decreases the price of soccer balls drastically to </a:t>
            </a:r>
            <a:r>
              <a:rPr lang="en-ZA" sz="2600" dirty="0" smtClean="0"/>
              <a:t>influence </a:t>
            </a:r>
            <a:r>
              <a:rPr lang="en-ZA" sz="2600" dirty="0"/>
              <a:t>customers to buy larger quantities. 			(8)	</a:t>
            </a:r>
          </a:p>
          <a:p>
            <a:pPr marL="0" indent="0">
              <a:buNone/>
            </a:pPr>
            <a:r>
              <a:rPr lang="en-ZA" dirty="0" smtClean="0"/>
              <a:t>												</a:t>
            </a:r>
            <a:endParaRPr lang="en-ZA" dirty="0"/>
          </a:p>
        </p:txBody>
      </p:sp>
    </p:spTree>
    <p:extLst>
      <p:ext uri="{BB962C8B-B14F-4D97-AF65-F5344CB8AC3E}">
        <p14:creationId xmlns:p14="http://schemas.microsoft.com/office/powerpoint/2010/main" val="38987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t>Strategies </a:t>
            </a:r>
            <a:endParaRPr lang="en-ZA" sz="6000" dirty="0"/>
          </a:p>
        </p:txBody>
      </p:sp>
      <p:sp>
        <p:nvSpPr>
          <p:cNvPr id="3" name="Content Placeholder 2"/>
          <p:cNvSpPr>
            <a:spLocks noGrp="1"/>
          </p:cNvSpPr>
          <p:nvPr>
            <p:ph idx="1"/>
          </p:nvPr>
        </p:nvSpPr>
        <p:spPr/>
        <p:txBody>
          <a:bodyPr/>
          <a:lstStyle/>
          <a:p>
            <a:r>
              <a:rPr lang="en-ZA" dirty="0"/>
              <a:t>Distinguish between product development and market development as </a:t>
            </a:r>
            <a:r>
              <a:rPr lang="en-ZA" dirty="0" smtClean="0"/>
              <a:t>intensive </a:t>
            </a:r>
            <a:r>
              <a:rPr lang="en-ZA" dirty="0"/>
              <a:t>strategies. 	(4</a:t>
            </a:r>
            <a:r>
              <a:rPr lang="en-ZA" dirty="0" smtClean="0"/>
              <a:t>)</a:t>
            </a:r>
          </a:p>
          <a:p>
            <a:r>
              <a:rPr lang="en-ZA" dirty="0"/>
              <a:t>Evaluate the effectiveness of product development strategies. 	(6</a:t>
            </a:r>
            <a:r>
              <a:rPr lang="en-ZA" dirty="0" smtClean="0"/>
              <a:t>)</a:t>
            </a:r>
          </a:p>
          <a:p>
            <a:r>
              <a:rPr lang="en-ZA" dirty="0"/>
              <a:t>Explain the advantages of intensive strategies for businesses. 	(6</a:t>
            </a:r>
            <a:r>
              <a:rPr lang="en-ZA" dirty="0" smtClean="0"/>
              <a:t>)</a:t>
            </a:r>
            <a:endParaRPr lang="en-ZA" dirty="0"/>
          </a:p>
          <a:p>
            <a:r>
              <a:rPr lang="en-ZA" dirty="0" smtClean="0"/>
              <a:t>List </a:t>
            </a:r>
            <a:r>
              <a:rPr lang="en-ZA" dirty="0"/>
              <a:t>the THREE types of integration strategies. 	(3)</a:t>
            </a:r>
          </a:p>
          <a:p>
            <a:endParaRPr lang="en-ZA" dirty="0"/>
          </a:p>
          <a:p>
            <a:endParaRPr lang="en-ZA" dirty="0"/>
          </a:p>
          <a:p>
            <a:endParaRPr lang="en-ZA" dirty="0"/>
          </a:p>
        </p:txBody>
      </p:sp>
    </p:spTree>
    <p:extLst>
      <p:ext uri="{BB962C8B-B14F-4D97-AF65-F5344CB8AC3E}">
        <p14:creationId xmlns:p14="http://schemas.microsoft.com/office/powerpoint/2010/main" val="27205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6000" dirty="0" smtClean="0"/>
              <a:t>Strategies</a:t>
            </a:r>
            <a:r>
              <a:rPr lang="en-ZA" dirty="0" smtClean="0"/>
              <a:t> </a:t>
            </a:r>
            <a:endParaRPr lang="en-ZA" dirty="0"/>
          </a:p>
        </p:txBody>
      </p:sp>
      <p:sp>
        <p:nvSpPr>
          <p:cNvPr id="3" name="Content Placeholder 2"/>
          <p:cNvSpPr>
            <a:spLocks noGrp="1"/>
          </p:cNvSpPr>
          <p:nvPr>
            <p:ph idx="1"/>
          </p:nvPr>
        </p:nvSpPr>
        <p:spPr/>
        <p:txBody>
          <a:bodyPr>
            <a:normAutofit fontScale="92500" lnSpcReduction="10000"/>
          </a:bodyPr>
          <a:lstStyle/>
          <a:p>
            <a:pPr marL="0" indent="0">
              <a:buNone/>
            </a:pPr>
            <a:r>
              <a:rPr lang="en-ZA" dirty="0"/>
              <a:t>Read the scenario below and answer the questions that follow</a:t>
            </a:r>
            <a:r>
              <a:rPr lang="en-ZA" dirty="0" smtClean="0"/>
              <a:t>.</a:t>
            </a:r>
            <a:r>
              <a:rPr lang="en-ZA" dirty="0"/>
              <a:t> </a:t>
            </a:r>
          </a:p>
          <a:p>
            <a:pPr marL="0" indent="0">
              <a:buNone/>
            </a:pPr>
            <a:r>
              <a:rPr lang="en-ZA" b="1" dirty="0"/>
              <a:t>GLEN SHUTTLE SERVICES (GSS</a:t>
            </a:r>
            <a:r>
              <a:rPr lang="en-ZA" b="1" dirty="0" smtClean="0"/>
              <a:t>)</a:t>
            </a:r>
            <a:r>
              <a:rPr lang="en-ZA" dirty="0"/>
              <a:t> </a:t>
            </a:r>
          </a:p>
          <a:p>
            <a:pPr marL="0" indent="0">
              <a:buNone/>
            </a:pPr>
            <a:r>
              <a:rPr lang="en-ZA" dirty="0"/>
              <a:t>Glen Shuttle Services transports clients to and from the airport.  Some clients have requested GSS to sell soft drinks while travelling.  GSS has decided to merge with Clear Beverages to be able to satisfy the needs of their clients</a:t>
            </a:r>
            <a:r>
              <a:rPr lang="en-ZA" dirty="0" smtClean="0"/>
              <a:t>.</a:t>
            </a:r>
            <a:endParaRPr lang="en-ZA" dirty="0"/>
          </a:p>
          <a:p>
            <a:r>
              <a:rPr lang="en-ZA" dirty="0" smtClean="0"/>
              <a:t>Identify </a:t>
            </a:r>
            <a:r>
              <a:rPr lang="en-ZA" dirty="0"/>
              <a:t>the type of integration strategy that GSS applied in the scenario above.  </a:t>
            </a:r>
            <a:r>
              <a:rPr lang="en-ZA" dirty="0" smtClean="0"/>
              <a:t>Motivate </a:t>
            </a:r>
            <a:r>
              <a:rPr lang="en-ZA" dirty="0"/>
              <a:t>your answer.	(3</a:t>
            </a:r>
            <a:r>
              <a:rPr lang="en-ZA" dirty="0" smtClean="0"/>
              <a:t>)</a:t>
            </a:r>
          </a:p>
          <a:p>
            <a:r>
              <a:rPr lang="en-ZA" dirty="0"/>
              <a:t>Give THREE reasons why businesses may use integration strategies. </a:t>
            </a:r>
            <a:r>
              <a:rPr lang="en-ZA" dirty="0" smtClean="0"/>
              <a:t>(6</a:t>
            </a:r>
            <a:r>
              <a:rPr lang="en-ZA" dirty="0"/>
              <a:t>)</a:t>
            </a:r>
          </a:p>
          <a:p>
            <a:endParaRPr lang="en-ZA" dirty="0"/>
          </a:p>
          <a:p>
            <a:endParaRPr lang="en-ZA" dirty="0"/>
          </a:p>
        </p:txBody>
      </p:sp>
    </p:spTree>
    <p:extLst>
      <p:ext uri="{BB962C8B-B14F-4D97-AF65-F5344CB8AC3E}">
        <p14:creationId xmlns:p14="http://schemas.microsoft.com/office/powerpoint/2010/main" val="18085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t>Strategy evaluation</a:t>
            </a:r>
            <a:endParaRPr lang="en-ZA" sz="6000" dirty="0"/>
          </a:p>
        </p:txBody>
      </p:sp>
      <p:sp>
        <p:nvSpPr>
          <p:cNvPr id="3" name="Content Placeholder 2"/>
          <p:cNvSpPr>
            <a:spLocks noGrp="1"/>
          </p:cNvSpPr>
          <p:nvPr>
            <p:ph idx="1"/>
          </p:nvPr>
        </p:nvSpPr>
        <p:spPr/>
        <p:txBody>
          <a:bodyPr/>
          <a:lstStyle/>
          <a:p>
            <a:pPr lvl="0"/>
            <a:r>
              <a:rPr lang="en-ZA" sz="3600" dirty="0"/>
              <a:t>Outline/Explain/Recommend/Advise businesses on the </a:t>
            </a:r>
            <a:r>
              <a:rPr lang="en-ZA" sz="3600" dirty="0" smtClean="0"/>
              <a:t>steps </a:t>
            </a:r>
            <a:r>
              <a:rPr lang="en-ZA" sz="3600" dirty="0"/>
              <a:t>in strategy evaluation.</a:t>
            </a:r>
            <a:r>
              <a:rPr lang="en-ZA" dirty="0"/>
              <a:t>	</a:t>
            </a:r>
          </a:p>
        </p:txBody>
      </p:sp>
    </p:spTree>
    <p:extLst>
      <p:ext uri="{BB962C8B-B14F-4D97-AF65-F5344CB8AC3E}">
        <p14:creationId xmlns:p14="http://schemas.microsoft.com/office/powerpoint/2010/main" val="172478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t>Strategy evaluation </a:t>
            </a:r>
            <a:endParaRPr lang="en-ZA" sz="6000" dirty="0"/>
          </a:p>
        </p:txBody>
      </p:sp>
      <p:sp>
        <p:nvSpPr>
          <p:cNvPr id="3" name="Content Placeholder 2"/>
          <p:cNvSpPr>
            <a:spLocks noGrp="1"/>
          </p:cNvSpPr>
          <p:nvPr>
            <p:ph idx="1"/>
          </p:nvPr>
        </p:nvSpPr>
        <p:spPr/>
        <p:txBody>
          <a:bodyPr/>
          <a:lstStyle/>
          <a:p>
            <a:r>
              <a:rPr lang="en-ZA" sz="3600" dirty="0"/>
              <a:t>Suggest steps that businesses may use to evaluate a strategy</a:t>
            </a:r>
            <a:r>
              <a:rPr lang="en-ZA" sz="3600" dirty="0" smtClean="0"/>
              <a:t>.		(6)</a:t>
            </a:r>
          </a:p>
          <a:p>
            <a:r>
              <a:rPr lang="en-ZA" sz="3600" dirty="0"/>
              <a:t>Advise businesses on steps that they could follow when evaluating a </a:t>
            </a:r>
            <a:r>
              <a:rPr lang="en-ZA" sz="3600" dirty="0" smtClean="0"/>
              <a:t>strategy.</a:t>
            </a:r>
            <a:r>
              <a:rPr lang="en-ZA" dirty="0" smtClean="0"/>
              <a:t>		(8)												</a:t>
            </a:r>
            <a:endParaRPr lang="en-ZA" dirty="0"/>
          </a:p>
        </p:txBody>
      </p:sp>
    </p:spTree>
    <p:extLst>
      <p:ext uri="{BB962C8B-B14F-4D97-AF65-F5344CB8AC3E}">
        <p14:creationId xmlns:p14="http://schemas.microsoft.com/office/powerpoint/2010/main" val="231166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algn="ctr"/>
            <a:r>
              <a:rPr lang="en-ZA" sz="10000" dirty="0" smtClean="0"/>
              <a:t>Thank you </a:t>
            </a:r>
            <a:endParaRPr lang="en-ZA" sz="10000" dirty="0"/>
          </a:p>
        </p:txBody>
      </p:sp>
    </p:spTree>
    <p:extLst>
      <p:ext uri="{BB962C8B-B14F-4D97-AF65-F5344CB8AC3E}">
        <p14:creationId xmlns:p14="http://schemas.microsoft.com/office/powerpoint/2010/main" val="140082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management process </a:t>
            </a:r>
            <a:endParaRPr lang="en-ZA" dirty="0"/>
          </a:p>
        </p:txBody>
      </p:sp>
      <p:sp>
        <p:nvSpPr>
          <p:cNvPr id="3" name="Content Placeholder 2"/>
          <p:cNvSpPr>
            <a:spLocks noGrp="1"/>
          </p:cNvSpPr>
          <p:nvPr>
            <p:ph idx="1"/>
          </p:nvPr>
        </p:nvSpPr>
        <p:spPr/>
        <p:txBody>
          <a:bodyPr>
            <a:normAutofit fontScale="92500" lnSpcReduction="10000"/>
          </a:bodyPr>
          <a:lstStyle/>
          <a:p>
            <a:pPr lvl="0"/>
            <a:r>
              <a:rPr lang="en-ZA" sz="3600" dirty="0"/>
              <a:t>Outline/Explain/Discuss steps in developing a strategy. 	</a:t>
            </a:r>
          </a:p>
          <a:p>
            <a:pPr lvl="0"/>
            <a:r>
              <a:rPr lang="en-ZA" sz="3600" dirty="0"/>
              <a:t>Outline/Describe/Explain/Discuss the strategic management </a:t>
            </a:r>
            <a:r>
              <a:rPr lang="en-ZA" sz="3600" dirty="0" smtClean="0"/>
              <a:t>process</a:t>
            </a:r>
            <a:r>
              <a:rPr lang="en-ZA" sz="3600" dirty="0"/>
              <a:t>. 	</a:t>
            </a:r>
          </a:p>
          <a:p>
            <a:pPr lvl="0"/>
            <a:r>
              <a:rPr lang="en-ZA" sz="3600" dirty="0"/>
              <a:t>Apply the strategic management process to solve </a:t>
            </a:r>
            <a:r>
              <a:rPr lang="en-ZA" sz="3600" dirty="0" smtClean="0"/>
              <a:t>business-related </a:t>
            </a:r>
            <a:r>
              <a:rPr lang="en-ZA" sz="3600" dirty="0"/>
              <a:t>problems. </a:t>
            </a:r>
          </a:p>
          <a:p>
            <a:endParaRPr lang="en-ZA" dirty="0"/>
          </a:p>
        </p:txBody>
      </p:sp>
    </p:spTree>
    <p:extLst>
      <p:ext uri="{BB962C8B-B14F-4D97-AF65-F5344CB8AC3E}">
        <p14:creationId xmlns:p14="http://schemas.microsoft.com/office/powerpoint/2010/main" val="303210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management process</a:t>
            </a:r>
            <a:endParaRPr lang="en-ZA" dirty="0"/>
          </a:p>
        </p:txBody>
      </p:sp>
      <p:sp>
        <p:nvSpPr>
          <p:cNvPr id="3" name="Content Placeholder 2"/>
          <p:cNvSpPr>
            <a:spLocks noGrp="1"/>
          </p:cNvSpPr>
          <p:nvPr>
            <p:ph idx="1"/>
          </p:nvPr>
        </p:nvSpPr>
        <p:spPr/>
        <p:txBody>
          <a:bodyPr>
            <a:normAutofit/>
          </a:bodyPr>
          <a:lstStyle/>
          <a:p>
            <a:r>
              <a:rPr lang="en-ZA" sz="3200" dirty="0"/>
              <a:t>Outline the strategic management process. 	(6</a:t>
            </a:r>
            <a:r>
              <a:rPr lang="en-ZA" sz="3200" dirty="0" smtClean="0"/>
              <a:t>)</a:t>
            </a:r>
            <a:endParaRPr lang="en-ZA" sz="3200" dirty="0"/>
          </a:p>
          <a:p>
            <a:r>
              <a:rPr lang="en-ZA" sz="3200" dirty="0"/>
              <a:t>Outline the strategic management process that must be followed by a business </a:t>
            </a:r>
            <a:r>
              <a:rPr lang="en-ZA" sz="3200" dirty="0" smtClean="0"/>
              <a:t>when </a:t>
            </a:r>
            <a:r>
              <a:rPr lang="en-ZA" sz="3200" dirty="0"/>
              <a:t>responding to challenges in business environment. </a:t>
            </a:r>
            <a:r>
              <a:rPr lang="en-ZA" sz="3200" dirty="0" smtClean="0"/>
              <a:t>	(8)</a:t>
            </a:r>
            <a:endParaRPr lang="en-ZA" sz="3200" dirty="0"/>
          </a:p>
        </p:txBody>
      </p:sp>
    </p:spTree>
    <p:extLst>
      <p:ext uri="{BB962C8B-B14F-4D97-AF65-F5344CB8AC3E}">
        <p14:creationId xmlns:p14="http://schemas.microsoft.com/office/powerpoint/2010/main" val="171434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management process </a:t>
            </a:r>
            <a:endParaRPr lang="en-ZA" dirty="0"/>
          </a:p>
        </p:txBody>
      </p:sp>
      <p:sp>
        <p:nvSpPr>
          <p:cNvPr id="7" name="Content Placeholder 6"/>
          <p:cNvSpPr>
            <a:spLocks noGrp="1"/>
          </p:cNvSpPr>
          <p:nvPr>
            <p:ph idx="1"/>
          </p:nvPr>
        </p:nvSpPr>
        <p:spPr/>
        <p:txBody>
          <a:bodyPr>
            <a:normAutofit fontScale="92500" lnSpcReduction="10000"/>
          </a:bodyPr>
          <a:lstStyle/>
          <a:p>
            <a:pPr marL="0" indent="0">
              <a:buNone/>
            </a:pPr>
            <a:r>
              <a:rPr lang="en-ZA" b="1" dirty="0" smtClean="0"/>
              <a:t>RAINBOW </a:t>
            </a:r>
            <a:r>
              <a:rPr lang="en-ZA" b="1" dirty="0"/>
              <a:t>GUEST HOUSE (RGH</a:t>
            </a:r>
            <a:r>
              <a:rPr lang="en-ZA" b="1" dirty="0" smtClean="0"/>
              <a:t>)</a:t>
            </a:r>
            <a:endParaRPr lang="en-ZA" dirty="0"/>
          </a:p>
          <a:p>
            <a:pPr marL="0" indent="0">
              <a:buNone/>
            </a:pPr>
            <a:r>
              <a:rPr lang="en-ZA" dirty="0"/>
              <a:t> </a:t>
            </a:r>
            <a:r>
              <a:rPr lang="en-ZA" dirty="0" smtClean="0"/>
              <a:t>The </a:t>
            </a:r>
            <a:r>
              <a:rPr lang="en-ZA" dirty="0"/>
              <a:t>management of Rainbow Guest House wants to improve their strategic management process.  They conducted an environmental scan and identified the following challenges</a:t>
            </a:r>
            <a:r>
              <a:rPr lang="en-ZA" dirty="0" smtClean="0"/>
              <a:t>:</a:t>
            </a:r>
            <a:endParaRPr lang="en-ZA" dirty="0"/>
          </a:p>
          <a:p>
            <a:pPr lvl="0"/>
            <a:r>
              <a:rPr lang="en-ZA" dirty="0"/>
              <a:t>Many workers are not qualified for the work.</a:t>
            </a:r>
          </a:p>
          <a:p>
            <a:pPr lvl="0"/>
            <a:r>
              <a:rPr lang="en-ZA" dirty="0"/>
              <a:t>The new Horizon Guest House charges lower prices for similar services.</a:t>
            </a:r>
          </a:p>
          <a:p>
            <a:pPr lvl="0"/>
            <a:r>
              <a:rPr lang="en-ZA" dirty="0"/>
              <a:t>RGH is located in an area where the crime rate is high</a:t>
            </a:r>
            <a:r>
              <a:rPr lang="en-ZA" dirty="0" smtClean="0"/>
              <a:t>.</a:t>
            </a:r>
            <a:endParaRPr lang="en-ZA" dirty="0"/>
          </a:p>
          <a:p>
            <a:pPr marL="0" indent="0">
              <a:buNone/>
            </a:pPr>
            <a:r>
              <a:rPr lang="en-ZA" dirty="0" smtClean="0"/>
              <a:t>1.	</a:t>
            </a:r>
            <a:endParaRPr lang="en-ZA" dirty="0"/>
          </a:p>
        </p:txBody>
      </p:sp>
    </p:spTree>
    <p:extLst>
      <p:ext uri="{BB962C8B-B14F-4D97-AF65-F5344CB8AC3E}">
        <p14:creationId xmlns:p14="http://schemas.microsoft.com/office/powerpoint/2010/main" val="379780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management process </a:t>
            </a:r>
            <a:endParaRPr lang="en-ZA" dirty="0"/>
          </a:p>
        </p:txBody>
      </p:sp>
      <p:sp>
        <p:nvSpPr>
          <p:cNvPr id="3" name="Content Placeholder 2"/>
          <p:cNvSpPr>
            <a:spLocks noGrp="1"/>
          </p:cNvSpPr>
          <p:nvPr>
            <p:ph idx="1"/>
          </p:nvPr>
        </p:nvSpPr>
        <p:spPr/>
        <p:txBody>
          <a:bodyPr/>
          <a:lstStyle/>
          <a:p>
            <a:pPr marL="0" indent="0">
              <a:buNone/>
            </a:pPr>
            <a:r>
              <a:rPr lang="en-ZA" dirty="0" smtClean="0"/>
              <a:t>1.	Quote </a:t>
            </a:r>
            <a:r>
              <a:rPr lang="en-ZA" dirty="0"/>
              <a:t>THREE challenges that were identified by RGH from the scenario above.	(3)</a:t>
            </a:r>
          </a:p>
          <a:p>
            <a:pPr marL="457200" indent="-457200">
              <a:buAutoNum type="arabicPeriod" startAt="2"/>
            </a:pPr>
            <a:r>
              <a:rPr lang="en-ZA" dirty="0" smtClean="0"/>
              <a:t>Classify </a:t>
            </a:r>
            <a:r>
              <a:rPr lang="en-ZA" dirty="0"/>
              <a:t>EACH challenge identified in QUESTION </a:t>
            </a:r>
            <a:r>
              <a:rPr lang="en-ZA" dirty="0" smtClean="0"/>
              <a:t> </a:t>
            </a:r>
            <a:r>
              <a:rPr lang="en-ZA" dirty="0"/>
              <a:t>according to the relevant industrial tool.	(6</a:t>
            </a:r>
            <a:r>
              <a:rPr lang="en-ZA" dirty="0" smtClean="0"/>
              <a:t>)</a:t>
            </a:r>
          </a:p>
          <a:p>
            <a:pPr marL="457200" indent="-457200">
              <a:buAutoNum type="arabicPeriod" startAt="2"/>
            </a:pPr>
            <a:endParaRPr lang="en-ZA" dirty="0"/>
          </a:p>
          <a:p>
            <a:pPr marL="0" indent="0">
              <a:buNone/>
            </a:pPr>
            <a:r>
              <a:rPr lang="en-ZA" dirty="0" smtClean="0"/>
              <a:t>3.	Advise </a:t>
            </a:r>
            <a:r>
              <a:rPr lang="en-ZA" dirty="0"/>
              <a:t>RCH on how to conduct the strategic management process</a:t>
            </a:r>
            <a:r>
              <a:rPr lang="en-ZA" dirty="0" smtClean="0"/>
              <a:t>.</a:t>
            </a:r>
            <a:r>
              <a:rPr lang="en-ZA" dirty="0"/>
              <a:t>	(6)</a:t>
            </a:r>
          </a:p>
          <a:p>
            <a:endParaRPr lang="en-ZA" dirty="0"/>
          </a:p>
        </p:txBody>
      </p:sp>
    </p:spTree>
    <p:extLst>
      <p:ext uri="{BB962C8B-B14F-4D97-AF65-F5344CB8AC3E}">
        <p14:creationId xmlns:p14="http://schemas.microsoft.com/office/powerpoint/2010/main" val="386088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smtClean="0"/>
              <a:t>Industrial analysis tools</a:t>
            </a:r>
            <a:endParaRPr lang="en-ZA" sz="4800" dirty="0"/>
          </a:p>
        </p:txBody>
      </p:sp>
      <p:sp>
        <p:nvSpPr>
          <p:cNvPr id="3" name="Content Placeholder 2"/>
          <p:cNvSpPr>
            <a:spLocks noGrp="1"/>
          </p:cNvSpPr>
          <p:nvPr>
            <p:ph idx="1"/>
          </p:nvPr>
        </p:nvSpPr>
        <p:spPr/>
        <p:txBody>
          <a:bodyPr>
            <a:normAutofit/>
          </a:bodyPr>
          <a:lstStyle/>
          <a:p>
            <a:pPr lvl="0"/>
            <a:r>
              <a:rPr lang="en-ZA" sz="2800" dirty="0"/>
              <a:t>Compile a SWOT analysis of a particular business from a </a:t>
            </a:r>
            <a:r>
              <a:rPr lang="en-ZA" sz="2800" dirty="0" smtClean="0"/>
              <a:t>given </a:t>
            </a:r>
            <a:r>
              <a:rPr lang="en-ZA" sz="2800" dirty="0"/>
              <a:t>scenario. 	</a:t>
            </a:r>
          </a:p>
          <a:p>
            <a:pPr lvl="0"/>
            <a:r>
              <a:rPr lang="en-ZA" sz="2800" dirty="0"/>
              <a:t>Name and identify Porter's Five forces model from </a:t>
            </a:r>
            <a:r>
              <a:rPr lang="en-ZA" sz="2800" dirty="0" smtClean="0"/>
              <a:t>give statements/scenarios</a:t>
            </a:r>
            <a:r>
              <a:rPr lang="en-ZA" sz="2800" dirty="0"/>
              <a:t>. </a:t>
            </a:r>
          </a:p>
          <a:p>
            <a:pPr lvl="0"/>
            <a:r>
              <a:rPr lang="en-ZA" sz="2800" dirty="0"/>
              <a:t>Explain/Advise businesses on how they could apply </a:t>
            </a:r>
            <a:r>
              <a:rPr lang="en-ZA" sz="2800" dirty="0" smtClean="0"/>
              <a:t>Porter's </a:t>
            </a:r>
            <a:r>
              <a:rPr lang="en-ZA" sz="2800" dirty="0"/>
              <a:t>Five Forces model to analyse their position </a:t>
            </a:r>
            <a:r>
              <a:rPr lang="en-ZA" sz="2800" dirty="0" smtClean="0"/>
              <a:t>in </a:t>
            </a:r>
            <a:r>
              <a:rPr lang="en-ZA" sz="2800" dirty="0"/>
              <a:t>the market. 	</a:t>
            </a:r>
          </a:p>
        </p:txBody>
      </p:sp>
    </p:spTree>
    <p:extLst>
      <p:ext uri="{BB962C8B-B14F-4D97-AF65-F5344CB8AC3E}">
        <p14:creationId xmlns:p14="http://schemas.microsoft.com/office/powerpoint/2010/main" val="427710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Porters 5 Force model </a:t>
            </a:r>
            <a:endParaRPr lang="en-ZA" dirty="0"/>
          </a:p>
        </p:txBody>
      </p:sp>
      <p:sp>
        <p:nvSpPr>
          <p:cNvPr id="3" name="Content Placeholder 2"/>
          <p:cNvSpPr>
            <a:spLocks noGrp="1"/>
          </p:cNvSpPr>
          <p:nvPr>
            <p:ph idx="1"/>
          </p:nvPr>
        </p:nvSpPr>
        <p:spPr/>
        <p:txBody>
          <a:bodyPr>
            <a:normAutofit fontScale="85000" lnSpcReduction="20000"/>
          </a:bodyPr>
          <a:lstStyle/>
          <a:p>
            <a:pPr marL="0" indent="0">
              <a:buNone/>
            </a:pPr>
            <a:r>
              <a:rPr lang="en-ZA" dirty="0"/>
              <a:t>Identify the element of Porter’s Five Forces model that applies to each of the </a:t>
            </a:r>
            <a:r>
              <a:rPr lang="en-ZA" dirty="0" smtClean="0"/>
              <a:t>following </a:t>
            </a:r>
            <a:r>
              <a:rPr lang="en-ZA" dirty="0"/>
              <a:t>statements.</a:t>
            </a:r>
          </a:p>
          <a:p>
            <a:r>
              <a:rPr lang="en-ZA" dirty="0" err="1" smtClean="0"/>
              <a:t>Reggi’s</a:t>
            </a:r>
            <a:r>
              <a:rPr lang="en-ZA" dirty="0" smtClean="0"/>
              <a:t> </a:t>
            </a:r>
            <a:r>
              <a:rPr lang="en-ZA" dirty="0"/>
              <a:t>Gardening Services buys all her gardening tools from JC CC, </a:t>
            </a:r>
            <a:r>
              <a:rPr lang="en-ZA" dirty="0" smtClean="0"/>
              <a:t>which </a:t>
            </a:r>
            <a:r>
              <a:rPr lang="en-ZA" dirty="0"/>
              <a:t>is the only business that sells garden tools and equipment. 		</a:t>
            </a:r>
          </a:p>
          <a:p>
            <a:r>
              <a:rPr lang="en-ZA" dirty="0" smtClean="0"/>
              <a:t>Tshidi’s </a:t>
            </a:r>
            <a:r>
              <a:rPr lang="en-ZA" dirty="0"/>
              <a:t>Landscaping offers services at lower prices than John’s </a:t>
            </a:r>
            <a:r>
              <a:rPr lang="en-ZA" dirty="0" smtClean="0"/>
              <a:t>Landscaping</a:t>
            </a:r>
            <a:r>
              <a:rPr lang="en-ZA" dirty="0"/>
              <a:t>. </a:t>
            </a:r>
          </a:p>
          <a:p>
            <a:r>
              <a:rPr lang="en-ZA" dirty="0" smtClean="0"/>
              <a:t>Although </a:t>
            </a:r>
            <a:r>
              <a:rPr lang="en-ZA" dirty="0" err="1"/>
              <a:t>Reggi</a:t>
            </a:r>
            <a:r>
              <a:rPr lang="en-ZA" dirty="0"/>
              <a:t> charges high prices, she has many customers due to the </a:t>
            </a:r>
            <a:r>
              <a:rPr lang="en-ZA" dirty="0" smtClean="0"/>
              <a:t>outstanding </a:t>
            </a:r>
            <a:r>
              <a:rPr lang="en-ZA" dirty="0"/>
              <a:t>services she offers. 	</a:t>
            </a:r>
            <a:endParaRPr lang="en-ZA" dirty="0" smtClean="0"/>
          </a:p>
          <a:p>
            <a:r>
              <a:rPr lang="en-ZA" dirty="0" smtClean="0"/>
              <a:t>It </a:t>
            </a:r>
            <a:r>
              <a:rPr lang="en-ZA" dirty="0"/>
              <a:t>was not easy for Tshidi to start a business, as he needed a trading </a:t>
            </a:r>
            <a:r>
              <a:rPr lang="en-ZA" dirty="0" smtClean="0"/>
              <a:t>licence</a:t>
            </a:r>
            <a:r>
              <a:rPr lang="en-ZA" dirty="0"/>
              <a:t>. </a:t>
            </a:r>
            <a:endParaRPr lang="en-ZA" dirty="0" smtClean="0"/>
          </a:p>
          <a:p>
            <a:r>
              <a:rPr lang="en-ZA" dirty="0" smtClean="0"/>
              <a:t>Some </a:t>
            </a:r>
            <a:r>
              <a:rPr lang="en-ZA" dirty="0"/>
              <a:t>customers may prefer to do their own gardening instead of </a:t>
            </a:r>
            <a:r>
              <a:rPr lang="en-ZA" dirty="0" smtClean="0"/>
              <a:t>making use of service providers. </a:t>
            </a:r>
            <a:endParaRPr lang="en-ZA" dirty="0"/>
          </a:p>
        </p:txBody>
      </p:sp>
    </p:spTree>
    <p:extLst>
      <p:ext uri="{BB962C8B-B14F-4D97-AF65-F5344CB8AC3E}">
        <p14:creationId xmlns:p14="http://schemas.microsoft.com/office/powerpoint/2010/main" val="144765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Porters 5 force model </a:t>
            </a:r>
            <a:endParaRPr lang="en-ZA" dirty="0"/>
          </a:p>
        </p:txBody>
      </p:sp>
      <p:sp>
        <p:nvSpPr>
          <p:cNvPr id="3" name="Content Placeholder 2"/>
          <p:cNvSpPr>
            <a:spLocks noGrp="1"/>
          </p:cNvSpPr>
          <p:nvPr>
            <p:ph idx="1"/>
          </p:nvPr>
        </p:nvSpPr>
        <p:spPr/>
        <p:txBody>
          <a:bodyPr/>
          <a:lstStyle/>
          <a:p>
            <a:r>
              <a:rPr lang="en-ZA" sz="3200" dirty="0"/>
              <a:t>State FIVE elements of the Porter’s Five </a:t>
            </a:r>
            <a:r>
              <a:rPr lang="en-ZA" sz="3200" dirty="0" smtClean="0"/>
              <a:t>Forces (5)</a:t>
            </a:r>
          </a:p>
          <a:p>
            <a:r>
              <a:rPr lang="en-ZA" sz="3200" dirty="0"/>
              <a:t>	Advise businesses on the following forces of Porter’s Five Forces model</a:t>
            </a:r>
            <a:r>
              <a:rPr lang="en-ZA" sz="3200" dirty="0" smtClean="0"/>
              <a:t>:</a:t>
            </a:r>
            <a:endParaRPr lang="en-ZA" sz="3200" dirty="0"/>
          </a:p>
          <a:p>
            <a:pPr marL="0" indent="0">
              <a:buNone/>
            </a:pPr>
            <a:r>
              <a:rPr lang="en-ZA" sz="3200" dirty="0"/>
              <a:t>	</a:t>
            </a:r>
            <a:r>
              <a:rPr lang="en-ZA" sz="3200" dirty="0" smtClean="0"/>
              <a:t>a.</a:t>
            </a:r>
            <a:r>
              <a:rPr lang="en-ZA" sz="3200" dirty="0"/>
              <a:t>	Bargaining power of suppliers. 	(4)</a:t>
            </a:r>
          </a:p>
          <a:p>
            <a:pPr marL="0" indent="0">
              <a:buNone/>
            </a:pPr>
            <a:r>
              <a:rPr lang="en-ZA" sz="3200" dirty="0"/>
              <a:t>	</a:t>
            </a:r>
            <a:r>
              <a:rPr lang="en-ZA" sz="3200" dirty="0" smtClean="0"/>
              <a:t>b.</a:t>
            </a:r>
            <a:r>
              <a:rPr lang="en-ZA" sz="3200" dirty="0"/>
              <a:t>	Threat of substitutes. 	(4)</a:t>
            </a:r>
          </a:p>
          <a:p>
            <a:endParaRPr lang="en-ZA" dirty="0"/>
          </a:p>
        </p:txBody>
      </p:sp>
    </p:spTree>
    <p:extLst>
      <p:ext uri="{BB962C8B-B14F-4D97-AF65-F5344CB8AC3E}">
        <p14:creationId xmlns:p14="http://schemas.microsoft.com/office/powerpoint/2010/main" val="129521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Industrial analysis tools </a:t>
            </a:r>
            <a:endParaRPr lang="en-ZA" dirty="0"/>
          </a:p>
        </p:txBody>
      </p:sp>
      <p:sp>
        <p:nvSpPr>
          <p:cNvPr id="3" name="Content Placeholder 2"/>
          <p:cNvSpPr>
            <a:spLocks noGrp="1"/>
          </p:cNvSpPr>
          <p:nvPr>
            <p:ph idx="1"/>
          </p:nvPr>
        </p:nvSpPr>
        <p:spPr/>
        <p:txBody>
          <a:bodyPr>
            <a:noAutofit/>
          </a:bodyPr>
          <a:lstStyle/>
          <a:p>
            <a:pPr lvl="0"/>
            <a:r>
              <a:rPr lang="en-ZA" sz="3200" dirty="0"/>
              <a:t>Name and apply PESTLE analysis factors from given </a:t>
            </a:r>
            <a:r>
              <a:rPr lang="en-ZA" sz="3200" dirty="0" smtClean="0"/>
              <a:t>scenarios/statements</a:t>
            </a:r>
            <a:r>
              <a:rPr lang="en-ZA" sz="3200" dirty="0"/>
              <a:t>. </a:t>
            </a:r>
          </a:p>
          <a:p>
            <a:pPr lvl="0"/>
            <a:r>
              <a:rPr lang="en-ZA" sz="3200" dirty="0"/>
              <a:t>Explain how PESTLE factors pose challenges to </a:t>
            </a:r>
            <a:r>
              <a:rPr lang="en-ZA" sz="3200" dirty="0" smtClean="0"/>
              <a:t>businesses</a:t>
            </a:r>
            <a:r>
              <a:rPr lang="en-ZA" sz="3200" dirty="0"/>
              <a:t>. 	</a:t>
            </a:r>
          </a:p>
          <a:p>
            <a:pPr lvl="0"/>
            <a:r>
              <a:rPr lang="en-ZA" sz="3200" dirty="0"/>
              <a:t>Recommend ways in which businesses can deal with </a:t>
            </a:r>
            <a:r>
              <a:rPr lang="en-ZA" sz="3200" dirty="0" smtClean="0"/>
              <a:t>the </a:t>
            </a:r>
            <a:r>
              <a:rPr lang="en-ZA" sz="3200" dirty="0"/>
              <a:t>challenges that are posed by PESTLE factors. 	</a:t>
            </a:r>
          </a:p>
        </p:txBody>
      </p:sp>
    </p:spTree>
    <p:extLst>
      <p:ext uri="{BB962C8B-B14F-4D97-AF65-F5344CB8AC3E}">
        <p14:creationId xmlns:p14="http://schemas.microsoft.com/office/powerpoint/2010/main" val="3661557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53</TotalTime>
  <Words>392</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Grade 12 Lesson 7</vt:lpstr>
      <vt:lpstr>Strategic management process </vt:lpstr>
      <vt:lpstr>Strategic management process</vt:lpstr>
      <vt:lpstr>Strategic management process </vt:lpstr>
      <vt:lpstr>Strategic management process </vt:lpstr>
      <vt:lpstr>Industrial analysis tools</vt:lpstr>
      <vt:lpstr>Porters 5 Force model </vt:lpstr>
      <vt:lpstr>Porters 5 force model </vt:lpstr>
      <vt:lpstr>Industrial analysis tools </vt:lpstr>
      <vt:lpstr>PESTLE Analysis </vt:lpstr>
      <vt:lpstr>PESTLE Analysis </vt:lpstr>
      <vt:lpstr>PESTLE Analysis </vt:lpstr>
      <vt:lpstr>Industrial analysis tools </vt:lpstr>
      <vt:lpstr>Strategies</vt:lpstr>
      <vt:lpstr>Strategies </vt:lpstr>
      <vt:lpstr>Strategies </vt:lpstr>
      <vt:lpstr>Strategy evaluation</vt:lpstr>
      <vt:lpstr>Strategy evaluation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12 Lesson 7</dc:title>
  <dc:creator>User</dc:creator>
  <cp:lastModifiedBy>User</cp:lastModifiedBy>
  <cp:revision>7</cp:revision>
  <dcterms:created xsi:type="dcterms:W3CDTF">2022-02-15T07:02:17Z</dcterms:created>
  <dcterms:modified xsi:type="dcterms:W3CDTF">2022-02-16T07:28:11Z</dcterms:modified>
</cp:coreProperties>
</file>