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2"/>
  </p:notesMasterIdLst>
  <p:sldIdLst>
    <p:sldId id="256" r:id="rId2"/>
    <p:sldId id="263" r:id="rId3"/>
    <p:sldId id="279" r:id="rId4"/>
    <p:sldId id="292" r:id="rId5"/>
    <p:sldId id="285" r:id="rId6"/>
    <p:sldId id="313" r:id="rId7"/>
    <p:sldId id="326" r:id="rId8"/>
    <p:sldId id="327" r:id="rId9"/>
    <p:sldId id="417" r:id="rId10"/>
    <p:sldId id="429" r:id="rId11"/>
    <p:sldId id="419" r:id="rId12"/>
    <p:sldId id="430" r:id="rId13"/>
    <p:sldId id="420" r:id="rId14"/>
    <p:sldId id="315" r:id="rId15"/>
    <p:sldId id="324" r:id="rId16"/>
    <p:sldId id="316" r:id="rId17"/>
    <p:sldId id="428" r:id="rId18"/>
    <p:sldId id="323" r:id="rId19"/>
    <p:sldId id="317" r:id="rId20"/>
    <p:sldId id="321" r:id="rId21"/>
    <p:sldId id="322" r:id="rId22"/>
    <p:sldId id="375" r:id="rId23"/>
    <p:sldId id="431" r:id="rId24"/>
    <p:sldId id="407" r:id="rId25"/>
    <p:sldId id="408" r:id="rId26"/>
    <p:sldId id="409" r:id="rId27"/>
    <p:sldId id="410" r:id="rId28"/>
    <p:sldId id="411" r:id="rId29"/>
    <p:sldId id="412" r:id="rId30"/>
    <p:sldId id="421" r:id="rId31"/>
    <p:sldId id="422" r:id="rId32"/>
    <p:sldId id="425" r:id="rId33"/>
    <p:sldId id="423" r:id="rId34"/>
    <p:sldId id="424" r:id="rId35"/>
    <p:sldId id="432" r:id="rId36"/>
    <p:sldId id="415" r:id="rId37"/>
    <p:sldId id="426" r:id="rId38"/>
    <p:sldId id="427" r:id="rId39"/>
    <p:sldId id="416" r:id="rId40"/>
    <p:sldId id="318"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53" autoAdjust="0"/>
    <p:restoredTop sz="94752" autoAdjust="0"/>
  </p:normalViewPr>
  <p:slideViewPr>
    <p:cSldViewPr>
      <p:cViewPr>
        <p:scale>
          <a:sx n="70" d="100"/>
          <a:sy n="70" d="100"/>
        </p:scale>
        <p:origin x="-137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1DE942-E8D8-49F6-ADDF-B2E8D7ABFCF9}" type="datetimeFigureOut">
              <a:rPr lang="en-US" smtClean="0"/>
              <a:pPr/>
              <a:t>3/28/2021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AFBAAD-9C2D-4F91-BF14-3D8133AD7BF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CAFBAAD-9C2D-4F91-BF14-3D8133AD7BF8}"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CAFBAAD-9C2D-4F91-BF14-3D8133AD7BF8}" type="slidenum">
              <a:rPr lang="en-US" smtClean="0"/>
              <a:pPr/>
              <a:t>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CAFBAAD-9C2D-4F91-BF14-3D8133AD7BF8}" type="slidenum">
              <a:rPr lang="en-US" smtClean="0"/>
              <a:pPr/>
              <a:t>10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CAFBAAD-9C2D-4F91-BF14-3D8133AD7BF8}" type="slidenum">
              <a:rPr lang="en-US" smtClean="0"/>
              <a:pPr/>
              <a:t>11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CAFBAAD-9C2D-4F91-BF14-3D8133AD7BF8}" type="slidenum">
              <a:rPr lang="en-US" smtClean="0"/>
              <a:pPr/>
              <a:t>12</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CAFBAAD-9C2D-4F91-BF14-3D8133AD7BF8}"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19548AA-DA8B-487B-A28D-9BB87928A7A9}" type="datetimeFigureOut">
              <a:rPr lang="en-US" smtClean="0"/>
              <a:pPr/>
              <a:t>3/28/2021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A1253B3-74FB-4433-A4F6-27722DC1780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19548AA-DA8B-487B-A28D-9BB87928A7A9}" type="datetimeFigureOut">
              <a:rPr lang="en-US" smtClean="0"/>
              <a:pPr/>
              <a:t>3/28/2021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1253B3-74FB-4433-A4F6-27722DC1780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19548AA-DA8B-487B-A28D-9BB87928A7A9}" type="datetimeFigureOut">
              <a:rPr lang="en-US" smtClean="0"/>
              <a:pPr/>
              <a:t>3/28/2021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1253B3-74FB-4433-A4F6-27722DC1780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19548AA-DA8B-487B-A28D-9BB87928A7A9}" type="datetimeFigureOut">
              <a:rPr lang="en-US" smtClean="0"/>
              <a:pPr/>
              <a:t>3/28/2021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1253B3-74FB-4433-A4F6-27722DC1780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19548AA-DA8B-487B-A28D-9BB87928A7A9}" type="datetimeFigureOut">
              <a:rPr lang="en-US" smtClean="0"/>
              <a:pPr/>
              <a:t>3/28/2021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1253B3-74FB-4433-A4F6-27722DC1780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19548AA-DA8B-487B-A28D-9BB87928A7A9}" type="datetimeFigureOut">
              <a:rPr lang="en-US" smtClean="0"/>
              <a:pPr/>
              <a:t>3/28/2021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1253B3-74FB-4433-A4F6-27722DC1780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19548AA-DA8B-487B-A28D-9BB87928A7A9}" type="datetimeFigureOut">
              <a:rPr lang="en-US" smtClean="0"/>
              <a:pPr/>
              <a:t>3/28/2021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1253B3-74FB-4433-A4F6-27722DC1780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19548AA-DA8B-487B-A28D-9BB87928A7A9}" type="datetimeFigureOut">
              <a:rPr lang="en-US" smtClean="0"/>
              <a:pPr/>
              <a:t>3/28/2021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1253B3-74FB-4433-A4F6-27722DC1780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9548AA-DA8B-487B-A28D-9BB87928A7A9}" type="datetimeFigureOut">
              <a:rPr lang="en-US" smtClean="0"/>
              <a:pPr/>
              <a:t>3/28/2021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1253B3-74FB-4433-A4F6-27722DC1780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19548AA-DA8B-487B-A28D-9BB87928A7A9}" type="datetimeFigureOut">
              <a:rPr lang="en-US" smtClean="0"/>
              <a:pPr/>
              <a:t>3/28/2021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1253B3-74FB-4433-A4F6-27722DC1780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19548AA-DA8B-487B-A28D-9BB87928A7A9}" type="datetimeFigureOut">
              <a:rPr lang="en-US" smtClean="0"/>
              <a:pPr/>
              <a:t>3/28/2021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A1253B3-74FB-4433-A4F6-27722DC1780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19548AA-DA8B-487B-A28D-9BB87928A7A9}" type="datetimeFigureOut">
              <a:rPr lang="en-US" smtClean="0"/>
              <a:pPr/>
              <a:t>3/28/2021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A1253B3-74FB-4433-A4F6-27722DC1780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ZA" sz="6000" dirty="0" smtClean="0">
                <a:latin typeface="Arial Black" pitchFamily="34" charset="0"/>
              </a:rPr>
              <a:t>Economics</a:t>
            </a:r>
            <a:endParaRPr lang="en-US" sz="6000" dirty="0">
              <a:latin typeface="Arial Black" pitchFamily="34" charset="0"/>
            </a:endParaRPr>
          </a:p>
        </p:txBody>
      </p:sp>
      <p:sp>
        <p:nvSpPr>
          <p:cNvPr id="3" name="Subtitle 2"/>
          <p:cNvSpPr>
            <a:spLocks noGrp="1"/>
          </p:cNvSpPr>
          <p:nvPr>
            <p:ph type="subTitle" idx="1"/>
          </p:nvPr>
        </p:nvSpPr>
        <p:spPr>
          <a:xfrm>
            <a:off x="3143240" y="4572008"/>
            <a:ext cx="5244856" cy="1200596"/>
          </a:xfrm>
        </p:spPr>
        <p:txBody>
          <a:bodyPr>
            <a:normAutofit/>
          </a:bodyPr>
          <a:lstStyle/>
          <a:p>
            <a:r>
              <a:rPr lang="en-ZA" sz="4800" dirty="0" smtClean="0"/>
              <a:t>Charmaine Smith</a:t>
            </a:r>
            <a:endParaRPr lang="en-US" sz="4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785786" y="1785926"/>
            <a:ext cx="7500990" cy="4286280"/>
          </a:xfrm>
        </p:spPr>
        <p:txBody>
          <a:bodyPr>
            <a:normAutofit/>
          </a:bodyPr>
          <a:lstStyle/>
          <a:p>
            <a:pPr marL="742950" indent="-742950">
              <a:buClr>
                <a:schemeClr val="tx2"/>
              </a:buClr>
              <a:buFont typeface="+mj-lt"/>
              <a:buAutoNum type="arabicPeriod" startAt="2"/>
            </a:pPr>
            <a:r>
              <a:rPr lang="en-US" sz="3600" b="1" dirty="0" smtClean="0">
                <a:solidFill>
                  <a:schemeClr val="tx2"/>
                </a:solidFill>
                <a:latin typeface="Arial" pitchFamily="34" charset="0"/>
                <a:cs typeface="Arial" pitchFamily="34" charset="0"/>
              </a:rPr>
              <a:t>Supply and Demand</a:t>
            </a:r>
          </a:p>
          <a:p>
            <a:pPr marL="742950" indent="-742950">
              <a:buClr>
                <a:schemeClr val="tx2"/>
              </a:buClr>
              <a:buNone/>
            </a:pPr>
            <a:endParaRPr lang="en-US" sz="3600" b="1" dirty="0" smtClean="0">
              <a:solidFill>
                <a:schemeClr val="tx2"/>
              </a:solidFill>
              <a:latin typeface="Arial" pitchFamily="34" charset="0"/>
              <a:cs typeface="Arial" pitchFamily="34" charset="0"/>
            </a:endParaRPr>
          </a:p>
        </p:txBody>
      </p:sp>
      <p:pic>
        <p:nvPicPr>
          <p:cNvPr id="1026" name="Picture 2"/>
          <p:cNvPicPr>
            <a:picLocks noChangeAspect="1" noChangeArrowheads="1"/>
          </p:cNvPicPr>
          <p:nvPr/>
        </p:nvPicPr>
        <p:blipFill>
          <a:blip r:embed="rId3"/>
          <a:srcRect/>
          <a:stretch>
            <a:fillRect/>
          </a:stretch>
        </p:blipFill>
        <p:spPr bwMode="auto">
          <a:xfrm>
            <a:off x="1571604" y="2643182"/>
            <a:ext cx="5114928" cy="311627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785786" y="1785926"/>
            <a:ext cx="7500990" cy="4286280"/>
          </a:xfrm>
        </p:spPr>
        <p:txBody>
          <a:bodyPr>
            <a:normAutofit fontScale="62500" lnSpcReduction="20000"/>
          </a:bodyPr>
          <a:lstStyle/>
          <a:p>
            <a:pPr marL="742950" indent="-742950">
              <a:buClr>
                <a:schemeClr val="tx2"/>
              </a:buClr>
              <a:buFont typeface="+mj-lt"/>
              <a:buAutoNum type="arabicPeriod" startAt="2"/>
            </a:pPr>
            <a:r>
              <a:rPr lang="en-US" sz="3600" b="1" dirty="0" smtClean="0">
                <a:solidFill>
                  <a:schemeClr val="tx2"/>
                </a:solidFill>
                <a:latin typeface="Arial" pitchFamily="34" charset="0"/>
                <a:cs typeface="Arial" pitchFamily="34" charset="0"/>
              </a:rPr>
              <a:t>Supply and </a:t>
            </a:r>
            <a:r>
              <a:rPr lang="en-US" sz="3600" b="1" dirty="0" smtClean="0">
                <a:solidFill>
                  <a:schemeClr val="tx2"/>
                </a:solidFill>
                <a:latin typeface="Arial" pitchFamily="34" charset="0"/>
                <a:cs typeface="Arial" pitchFamily="34" charset="0"/>
              </a:rPr>
              <a:t>Demand</a:t>
            </a:r>
          </a:p>
          <a:p>
            <a:endParaRPr lang="en-US" sz="3600" dirty="0" smtClean="0"/>
          </a:p>
          <a:p>
            <a:r>
              <a:rPr lang="en-US" sz="3600" dirty="0" smtClean="0"/>
              <a:t>Imports </a:t>
            </a:r>
            <a:r>
              <a:rPr lang="en-US" sz="3600" dirty="0" smtClean="0"/>
              <a:t>create a demand for </a:t>
            </a:r>
            <a:r>
              <a:rPr lang="en-US" sz="3600" dirty="0" err="1" smtClean="0"/>
              <a:t>forex</a:t>
            </a:r>
            <a:r>
              <a:rPr lang="en-US" sz="3600" dirty="0" smtClean="0"/>
              <a:t>. </a:t>
            </a:r>
            <a:endParaRPr lang="en-US" sz="3600" dirty="0" smtClean="0"/>
          </a:p>
          <a:p>
            <a:r>
              <a:rPr lang="en-US" sz="3600" dirty="0" smtClean="0"/>
              <a:t>An </a:t>
            </a:r>
            <a:r>
              <a:rPr lang="en-US" sz="3600" dirty="0" smtClean="0"/>
              <a:t>importing country such as South Africa will </a:t>
            </a:r>
            <a:r>
              <a:rPr lang="en-US" sz="3600" dirty="0" smtClean="0"/>
              <a:t>have to </a:t>
            </a:r>
            <a:r>
              <a:rPr lang="en-US" sz="3600" dirty="0" smtClean="0"/>
              <a:t>pay for imports with dollars, Euros or other currencies.</a:t>
            </a:r>
          </a:p>
          <a:p>
            <a:r>
              <a:rPr lang="en-US" sz="3600" dirty="0" smtClean="0"/>
              <a:t>The demand for foreign exchange is determined by:</a:t>
            </a:r>
          </a:p>
          <a:p>
            <a:pPr>
              <a:buNone/>
            </a:pPr>
            <a:r>
              <a:rPr lang="en-US" sz="3600" dirty="0" smtClean="0"/>
              <a:t>	• </a:t>
            </a:r>
            <a:r>
              <a:rPr lang="en-US" sz="3600" dirty="0" smtClean="0"/>
              <a:t>importing goods and services from foreign  </a:t>
            </a:r>
            <a:r>
              <a:rPr lang="en-US" sz="3600" dirty="0" smtClean="0"/>
              <a:t>    countries</a:t>
            </a:r>
            <a:endParaRPr lang="en-US" sz="3600" dirty="0" smtClean="0"/>
          </a:p>
          <a:p>
            <a:pPr>
              <a:buNone/>
            </a:pPr>
            <a:r>
              <a:rPr lang="en-US" sz="3600" dirty="0" smtClean="0"/>
              <a:t>	• </a:t>
            </a:r>
            <a:r>
              <a:rPr lang="en-US" sz="3600" dirty="0" smtClean="0"/>
              <a:t>payments of interest and dividends on loans and foreign investments</a:t>
            </a:r>
          </a:p>
          <a:p>
            <a:pPr>
              <a:buNone/>
            </a:pPr>
            <a:r>
              <a:rPr lang="en-US" sz="3600" dirty="0" smtClean="0"/>
              <a:t>	• </a:t>
            </a:r>
            <a:r>
              <a:rPr lang="en-US" sz="3600" dirty="0" smtClean="0"/>
              <a:t>outflow of capital to foreign countries</a:t>
            </a:r>
          </a:p>
          <a:p>
            <a:pPr>
              <a:buNone/>
            </a:pPr>
            <a:r>
              <a:rPr lang="en-US" sz="3600" dirty="0" smtClean="0"/>
              <a:t>	• </a:t>
            </a:r>
            <a:r>
              <a:rPr lang="en-US" sz="3600" dirty="0" smtClean="0"/>
              <a:t>tourists’ expenditure in foreign countries.</a:t>
            </a:r>
          </a:p>
          <a:p>
            <a:pPr marL="742950" indent="-742950">
              <a:buClr>
                <a:schemeClr val="tx2"/>
              </a:buClr>
              <a:buNone/>
            </a:pPr>
            <a:endParaRPr lang="en-US" sz="3600" b="1" dirty="0" smtClean="0">
              <a:solidFill>
                <a:schemeClr val="tx2"/>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785786" y="1785926"/>
            <a:ext cx="7500990" cy="4286280"/>
          </a:xfrm>
        </p:spPr>
        <p:txBody>
          <a:bodyPr>
            <a:normAutofit fontScale="70000" lnSpcReduction="20000"/>
          </a:bodyPr>
          <a:lstStyle/>
          <a:p>
            <a:pPr marL="742950" indent="-742950">
              <a:buClr>
                <a:schemeClr val="tx2"/>
              </a:buClr>
              <a:buFont typeface="+mj-lt"/>
              <a:buAutoNum type="arabicPeriod" startAt="2"/>
            </a:pPr>
            <a:r>
              <a:rPr lang="en-US" sz="3600" b="1" dirty="0" smtClean="0">
                <a:solidFill>
                  <a:schemeClr val="tx2"/>
                </a:solidFill>
                <a:latin typeface="Arial" pitchFamily="34" charset="0"/>
                <a:cs typeface="Arial" pitchFamily="34" charset="0"/>
              </a:rPr>
              <a:t>Supply and </a:t>
            </a:r>
            <a:r>
              <a:rPr lang="en-US" sz="3600" b="1" dirty="0" smtClean="0">
                <a:solidFill>
                  <a:schemeClr val="tx2"/>
                </a:solidFill>
                <a:latin typeface="Arial" pitchFamily="34" charset="0"/>
                <a:cs typeface="Arial" pitchFamily="34" charset="0"/>
              </a:rPr>
              <a:t>Demand</a:t>
            </a:r>
          </a:p>
          <a:p>
            <a:endParaRPr lang="en-US" sz="3600" dirty="0" smtClean="0"/>
          </a:p>
          <a:p>
            <a:r>
              <a:rPr lang="en-US" sz="3600" dirty="0" smtClean="0"/>
              <a:t>Exports </a:t>
            </a:r>
            <a:r>
              <a:rPr lang="en-US" sz="3600" dirty="0" smtClean="0"/>
              <a:t>create a supply of foreign currency. Importers in other countries, for example</a:t>
            </a:r>
          </a:p>
          <a:p>
            <a:r>
              <a:rPr lang="en-US" sz="3600" dirty="0" smtClean="0"/>
              <a:t>China, have to pay for their imports from South Africa in rand. </a:t>
            </a:r>
            <a:endParaRPr lang="en-US" sz="3600" dirty="0" smtClean="0"/>
          </a:p>
          <a:p>
            <a:r>
              <a:rPr lang="en-US" sz="3600" dirty="0" smtClean="0"/>
              <a:t>These importers, therefore</a:t>
            </a:r>
            <a:r>
              <a:rPr lang="en-US" sz="3600" dirty="0" smtClean="0"/>
              <a:t>, have to exchange </a:t>
            </a:r>
            <a:r>
              <a:rPr lang="en-US" sz="3600" dirty="0" err="1" smtClean="0"/>
              <a:t>yuan</a:t>
            </a:r>
            <a:r>
              <a:rPr lang="en-US" sz="3600" dirty="0" smtClean="0"/>
              <a:t> for rand.</a:t>
            </a:r>
          </a:p>
          <a:p>
            <a:r>
              <a:rPr lang="en-US" sz="3600" dirty="0" smtClean="0"/>
              <a:t>The supply of foreign currency is determined by:</a:t>
            </a:r>
          </a:p>
          <a:p>
            <a:pPr>
              <a:buNone/>
            </a:pPr>
            <a:r>
              <a:rPr lang="en-US" sz="3600" dirty="0" smtClean="0"/>
              <a:t>	• </a:t>
            </a:r>
            <a:r>
              <a:rPr lang="en-US" sz="3600" dirty="0" smtClean="0"/>
              <a:t>exporting goods and services to foreign countries</a:t>
            </a:r>
          </a:p>
          <a:p>
            <a:pPr>
              <a:buNone/>
            </a:pPr>
            <a:r>
              <a:rPr lang="en-US" sz="3600" dirty="0" smtClean="0"/>
              <a:t>	• </a:t>
            </a:r>
            <a:r>
              <a:rPr lang="en-US" sz="3600" dirty="0" smtClean="0"/>
              <a:t>receiving interest and dividends on loans and foreign investments</a:t>
            </a:r>
            <a:endParaRPr lang="en-US" sz="3600" b="1" dirty="0" smtClean="0">
              <a:solidFill>
                <a:schemeClr val="tx2"/>
              </a:solidFill>
              <a:latin typeface="Arial" pitchFamily="34" charset="0"/>
              <a:cs typeface="Arial" pitchFamily="34" charset="0"/>
            </a:endParaRPr>
          </a:p>
          <a:p>
            <a:pPr marL="742950" indent="-742950">
              <a:buClr>
                <a:schemeClr val="tx2"/>
              </a:buClr>
              <a:buNone/>
            </a:pPr>
            <a:endParaRPr lang="en-US" sz="3600" b="1" dirty="0" smtClean="0">
              <a:solidFill>
                <a:schemeClr val="tx2"/>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785786" y="1785926"/>
            <a:ext cx="7500990" cy="4286280"/>
          </a:xfrm>
        </p:spPr>
        <p:txBody>
          <a:bodyPr>
            <a:normAutofit/>
          </a:bodyPr>
          <a:lstStyle/>
          <a:p>
            <a:pPr marL="742950" indent="-742950">
              <a:buClr>
                <a:schemeClr val="tx2"/>
              </a:buClr>
              <a:buFont typeface="+mj-lt"/>
              <a:buAutoNum type="arabicPeriod" startAt="2"/>
            </a:pPr>
            <a:r>
              <a:rPr lang="en-US" sz="3600" b="1" dirty="0" smtClean="0">
                <a:solidFill>
                  <a:schemeClr val="tx2"/>
                </a:solidFill>
                <a:latin typeface="Arial" pitchFamily="34" charset="0"/>
                <a:cs typeface="Arial" pitchFamily="34" charset="0"/>
              </a:rPr>
              <a:t>Supply and Demand</a:t>
            </a:r>
          </a:p>
          <a:p>
            <a:pPr marL="742950" indent="-742950">
              <a:buClr>
                <a:schemeClr val="tx2"/>
              </a:buClr>
              <a:buNone/>
            </a:pPr>
            <a:endParaRPr lang="en-US" sz="3600" b="1" dirty="0" smtClean="0">
              <a:solidFill>
                <a:schemeClr val="tx2"/>
              </a:solidFill>
              <a:latin typeface="Arial" pitchFamily="34" charset="0"/>
              <a:cs typeface="Arial" pitchFamily="34" charset="0"/>
            </a:endParaRPr>
          </a:p>
        </p:txBody>
      </p:sp>
      <p:pic>
        <p:nvPicPr>
          <p:cNvPr id="1026" name="Picture 2"/>
          <p:cNvPicPr>
            <a:picLocks noChangeAspect="1" noChangeArrowheads="1"/>
          </p:cNvPicPr>
          <p:nvPr/>
        </p:nvPicPr>
        <p:blipFill>
          <a:blip r:embed="rId3"/>
          <a:srcRect/>
          <a:stretch>
            <a:fillRect/>
          </a:stretch>
        </p:blipFill>
        <p:spPr bwMode="auto">
          <a:xfrm>
            <a:off x="1500166" y="2571744"/>
            <a:ext cx="5114928" cy="3116276"/>
          </a:xfrm>
          <a:prstGeom prst="rect">
            <a:avLst/>
          </a:prstGeom>
          <a:noFill/>
          <a:ln w="9525">
            <a:noFill/>
            <a:miter lim="800000"/>
            <a:headEnd/>
            <a:tailEnd/>
          </a:ln>
          <a:effectLst/>
        </p:spPr>
      </p:pic>
      <p:cxnSp>
        <p:nvCxnSpPr>
          <p:cNvPr id="6" name="Straight Connector 5"/>
          <p:cNvCxnSpPr/>
          <p:nvPr/>
        </p:nvCxnSpPr>
        <p:spPr>
          <a:xfrm>
            <a:off x="3714744" y="2857496"/>
            <a:ext cx="2143140" cy="128588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3643306" y="3214686"/>
            <a:ext cx="285752" cy="1588"/>
          </a:xfrm>
          <a:prstGeom prst="straightConnector1">
            <a:avLst/>
          </a:prstGeom>
          <a:ln>
            <a:prstDash val="sysDot"/>
            <a:tailEnd type="arrow"/>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0800000">
            <a:off x="2428860" y="3357562"/>
            <a:ext cx="2071702" cy="1588"/>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3501224" y="4356900"/>
            <a:ext cx="2000264" cy="1588"/>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4143372" y="4643446"/>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flipH="1" flipV="1">
            <a:off x="2786844" y="3499644"/>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428992" y="2571744"/>
            <a:ext cx="500066" cy="307777"/>
          </a:xfrm>
          <a:prstGeom prst="rect">
            <a:avLst/>
          </a:prstGeom>
          <a:noFill/>
        </p:spPr>
        <p:txBody>
          <a:bodyPr wrap="square" rtlCol="0">
            <a:spAutoFit/>
          </a:bodyPr>
          <a:lstStyle/>
          <a:p>
            <a:r>
              <a:rPr lang="en-ZA" sz="1400" dirty="0" smtClean="0"/>
              <a:t>D1</a:t>
            </a:r>
            <a:endParaRPr lang="en-US" sz="1400" dirty="0"/>
          </a:p>
        </p:txBody>
      </p:sp>
      <p:sp>
        <p:nvSpPr>
          <p:cNvPr id="13" name="Rectangle 12"/>
          <p:cNvSpPr/>
          <p:nvPr/>
        </p:nvSpPr>
        <p:spPr>
          <a:xfrm>
            <a:off x="5857884" y="4071942"/>
            <a:ext cx="375424" cy="307777"/>
          </a:xfrm>
          <a:prstGeom prst="rect">
            <a:avLst/>
          </a:prstGeom>
        </p:spPr>
        <p:txBody>
          <a:bodyPr wrap="none">
            <a:spAutoFit/>
          </a:bodyPr>
          <a:lstStyle/>
          <a:p>
            <a:r>
              <a:rPr lang="en-ZA" sz="1400" dirty="0" smtClean="0"/>
              <a:t>D1</a:t>
            </a:r>
            <a:endParaRPr lang="en-US" sz="1400" dirty="0"/>
          </a:p>
        </p:txBody>
      </p:sp>
      <p:sp>
        <p:nvSpPr>
          <p:cNvPr id="15" name="Rectangle 14"/>
          <p:cNvSpPr/>
          <p:nvPr/>
        </p:nvSpPr>
        <p:spPr>
          <a:xfrm>
            <a:off x="2000232" y="3143248"/>
            <a:ext cx="327334" cy="307777"/>
          </a:xfrm>
          <a:prstGeom prst="rect">
            <a:avLst/>
          </a:prstGeom>
        </p:spPr>
        <p:txBody>
          <a:bodyPr wrap="none">
            <a:spAutoFit/>
          </a:bodyPr>
          <a:lstStyle/>
          <a:p>
            <a:r>
              <a:rPr lang="en-ZA" sz="1400" dirty="0" smtClean="0"/>
              <a:t>9 </a:t>
            </a:r>
            <a:endParaRPr lang="en-US" sz="1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785786" y="1785926"/>
            <a:ext cx="7500990" cy="4572032"/>
          </a:xfrm>
        </p:spPr>
        <p:txBody>
          <a:bodyPr>
            <a:normAutofit fontScale="92500" lnSpcReduction="10000"/>
          </a:bodyPr>
          <a:lstStyle/>
          <a:p>
            <a:pPr marL="742950" indent="-742950">
              <a:buClr>
                <a:schemeClr val="tx2"/>
              </a:buClr>
              <a:buFont typeface="+mj-lt"/>
              <a:buAutoNum type="arabicPeriod" startAt="3"/>
            </a:pPr>
            <a:r>
              <a:rPr lang="en-ZA" sz="3800" b="1" dirty="0" smtClean="0">
                <a:solidFill>
                  <a:schemeClr val="tx2"/>
                </a:solidFill>
                <a:latin typeface="Arial" pitchFamily="34" charset="0"/>
                <a:cs typeface="Arial" pitchFamily="34" charset="0"/>
              </a:rPr>
              <a:t>Appreciation and Depreciation</a:t>
            </a:r>
            <a:r>
              <a:rPr lang="en-ZA" sz="2400" b="1" dirty="0" smtClean="0">
                <a:solidFill>
                  <a:schemeClr val="tx2"/>
                </a:solidFill>
                <a:latin typeface="Arial" pitchFamily="34" charset="0"/>
                <a:cs typeface="Arial" pitchFamily="34" charset="0"/>
              </a:rPr>
              <a:t> </a:t>
            </a:r>
          </a:p>
          <a:p>
            <a:pPr marL="742950" indent="-742950">
              <a:buClr>
                <a:schemeClr val="tx2"/>
              </a:buClr>
              <a:buNone/>
            </a:pPr>
            <a:endParaRPr lang="en-ZA" sz="2200" b="1" dirty="0" smtClean="0">
              <a:solidFill>
                <a:schemeClr val="tx2"/>
              </a:solidFill>
              <a:latin typeface="Arial" pitchFamily="34" charset="0"/>
              <a:cs typeface="Arial" pitchFamily="34" charset="0"/>
            </a:endParaRPr>
          </a:p>
          <a:p>
            <a:pPr marL="0" lvl="0" indent="0" eaLnBrk="0" fontAlgn="base" hangingPunct="0">
              <a:spcBef>
                <a:spcPct val="0"/>
              </a:spcBef>
              <a:spcAft>
                <a:spcPct val="0"/>
              </a:spcAft>
              <a:buClrTx/>
              <a:buSzTx/>
              <a:buNone/>
            </a:pPr>
            <a:r>
              <a:rPr lang="en-US" sz="4000" dirty="0" smtClean="0">
                <a:latin typeface="Arial" pitchFamily="34" charset="0"/>
                <a:ea typeface="Calibri" pitchFamily="34" charset="0"/>
                <a:cs typeface="Arial" pitchFamily="34" charset="0"/>
              </a:rPr>
              <a:t>Appreciation of a country’s currency is an increase in the price of the currency in terms of another currency due to market forces. For example when the dollar goes from $1 = R14 to $1 = R15, then the dollar has appreciated.</a:t>
            </a:r>
            <a:endParaRPr lang="en-US" sz="4000" dirty="0" smtClean="0">
              <a:latin typeface="Arial" pitchFamily="34" charset="0"/>
              <a:cs typeface="Arial" pitchFamily="34" charset="0"/>
            </a:endParaRPr>
          </a:p>
          <a:p>
            <a:pPr marL="742950" indent="-742950">
              <a:buClr>
                <a:schemeClr val="tx2"/>
              </a:buClr>
              <a:buNone/>
            </a:pPr>
            <a:endParaRPr lang="en-ZA" sz="3600" b="1" dirty="0" smtClean="0">
              <a:solidFill>
                <a:schemeClr val="tx2"/>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785786" y="1785926"/>
            <a:ext cx="7500990" cy="4572032"/>
          </a:xfrm>
        </p:spPr>
        <p:txBody>
          <a:bodyPr>
            <a:normAutofit fontScale="85000" lnSpcReduction="20000"/>
          </a:bodyPr>
          <a:lstStyle/>
          <a:p>
            <a:pPr marL="742950" indent="-742950">
              <a:buClr>
                <a:schemeClr val="tx2"/>
              </a:buClr>
              <a:buFont typeface="+mj-lt"/>
              <a:buAutoNum type="arabicPeriod" startAt="3"/>
            </a:pPr>
            <a:r>
              <a:rPr lang="en-ZA" sz="4200" b="1" dirty="0" smtClean="0">
                <a:solidFill>
                  <a:schemeClr val="tx2"/>
                </a:solidFill>
                <a:latin typeface="Arial" pitchFamily="34" charset="0"/>
                <a:cs typeface="Arial" pitchFamily="34" charset="0"/>
              </a:rPr>
              <a:t>Appreciation and Depreciation (continue) </a:t>
            </a:r>
          </a:p>
          <a:p>
            <a:pPr marL="742950" indent="-742950">
              <a:buClr>
                <a:schemeClr val="tx2"/>
              </a:buClr>
              <a:buNone/>
            </a:pPr>
            <a:endParaRPr lang="en-ZA" sz="2200" b="1" dirty="0" smtClean="0">
              <a:solidFill>
                <a:schemeClr val="tx2"/>
              </a:solidFill>
              <a:latin typeface="Arial" pitchFamily="34" charset="0"/>
              <a:cs typeface="Arial" pitchFamily="34" charset="0"/>
            </a:endParaRPr>
          </a:p>
          <a:p>
            <a:pPr marL="0" indent="0" eaLnBrk="0" fontAlgn="base" hangingPunct="0">
              <a:spcBef>
                <a:spcPct val="0"/>
              </a:spcBef>
              <a:spcAft>
                <a:spcPct val="0"/>
              </a:spcAft>
              <a:buClrTx/>
              <a:buSzTx/>
              <a:buNone/>
            </a:pPr>
            <a:r>
              <a:rPr lang="en-US" sz="4000" dirty="0" smtClean="0">
                <a:latin typeface="Arial" pitchFamily="34" charset="0"/>
                <a:ea typeface="Calibri" pitchFamily="34" charset="0"/>
                <a:cs typeface="Arial" pitchFamily="34" charset="0"/>
              </a:rPr>
              <a:t>Depreciation of a currency is a decrease in the price of the currency in terms of another country’s currency due to market forces. For example if the dollar goes from $1 = R15 to $1 = R14, then the dollar has depreciated against the rand.</a:t>
            </a:r>
            <a:endParaRPr lang="en-US" sz="4000" dirty="0" smtClean="0">
              <a:latin typeface="Arial" pitchFamily="34" charset="0"/>
              <a:cs typeface="Arial" pitchFamily="34" charset="0"/>
            </a:endParaRPr>
          </a:p>
          <a:p>
            <a:pPr marL="0" lvl="0" indent="0" eaLnBrk="0" fontAlgn="base" hangingPunct="0">
              <a:spcBef>
                <a:spcPct val="0"/>
              </a:spcBef>
              <a:spcAft>
                <a:spcPct val="0"/>
              </a:spcAft>
              <a:buClrTx/>
              <a:buSzTx/>
              <a:buNone/>
            </a:pPr>
            <a:endParaRPr lang="en-US" sz="4000" dirty="0" smtClean="0">
              <a:latin typeface="Arial" pitchFamily="34" charset="0"/>
              <a:cs typeface="Arial" pitchFamily="34" charset="0"/>
            </a:endParaRPr>
          </a:p>
          <a:p>
            <a:pPr marL="742950" indent="-742950">
              <a:buClr>
                <a:schemeClr val="tx2"/>
              </a:buClr>
              <a:buNone/>
            </a:pPr>
            <a:endParaRPr lang="en-ZA" sz="3600" b="1" dirty="0" smtClean="0">
              <a:solidFill>
                <a:schemeClr val="tx2"/>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785786" y="1785926"/>
            <a:ext cx="7500990" cy="4286280"/>
          </a:xfrm>
        </p:spPr>
        <p:txBody>
          <a:bodyPr>
            <a:normAutofit fontScale="92500" lnSpcReduction="10000"/>
          </a:bodyPr>
          <a:lstStyle/>
          <a:p>
            <a:pPr marL="742950" indent="-742950">
              <a:buClr>
                <a:schemeClr val="tx2"/>
              </a:buClr>
              <a:buFont typeface="+mj-lt"/>
              <a:buAutoNum type="arabicPeriod" startAt="4"/>
            </a:pPr>
            <a:r>
              <a:rPr lang="en-ZA" sz="3600" b="1" dirty="0" smtClean="0">
                <a:solidFill>
                  <a:schemeClr val="tx2"/>
                </a:solidFill>
                <a:latin typeface="Arial" pitchFamily="34" charset="0"/>
                <a:cs typeface="Arial" pitchFamily="34" charset="0"/>
              </a:rPr>
              <a:t>Revaluation and Devaluation</a:t>
            </a:r>
          </a:p>
          <a:p>
            <a:pPr marL="0" lvl="0" indent="0" eaLnBrk="0" fontAlgn="base" hangingPunct="0">
              <a:spcBef>
                <a:spcPct val="0"/>
              </a:spcBef>
              <a:spcAft>
                <a:spcPct val="0"/>
              </a:spcAft>
              <a:buClrTx/>
              <a:buSzTx/>
              <a:buNone/>
            </a:pPr>
            <a:endParaRPr lang="en-US" sz="3600" dirty="0" smtClean="0">
              <a:latin typeface="Arial" pitchFamily="34" charset="0"/>
              <a:ea typeface="Calibri" pitchFamily="34" charset="0"/>
              <a:cs typeface="Arial" pitchFamily="34" charset="0"/>
            </a:endParaRPr>
          </a:p>
          <a:p>
            <a:pPr marL="0" lvl="0" indent="0" eaLnBrk="0" fontAlgn="base" hangingPunct="0">
              <a:spcBef>
                <a:spcPct val="0"/>
              </a:spcBef>
              <a:spcAft>
                <a:spcPct val="0"/>
              </a:spcAft>
              <a:buClrTx/>
              <a:buSzTx/>
              <a:buNone/>
            </a:pPr>
            <a:r>
              <a:rPr lang="en-US" sz="3600" dirty="0" smtClean="0">
                <a:latin typeface="Arial" pitchFamily="34" charset="0"/>
                <a:ea typeface="Calibri" pitchFamily="34" charset="0"/>
                <a:cs typeface="Arial" pitchFamily="34" charset="0"/>
              </a:rPr>
              <a:t>Revaluation of a currency refers to the deliberate increase </a:t>
            </a:r>
            <a:r>
              <a:rPr lang="en-US" sz="3600" dirty="0" smtClean="0">
                <a:latin typeface="Arial" pitchFamily="34" charset="0"/>
                <a:ea typeface="Calibri" pitchFamily="34" charset="0"/>
                <a:cs typeface="Arial" pitchFamily="34" charset="0"/>
              </a:rPr>
              <a:t>(upward adjustment) in </a:t>
            </a:r>
            <a:r>
              <a:rPr lang="en-US" sz="3600" dirty="0" smtClean="0">
                <a:latin typeface="Arial" pitchFamily="34" charset="0"/>
                <a:ea typeface="Calibri" pitchFamily="34" charset="0"/>
                <a:cs typeface="Arial" pitchFamily="34" charset="0"/>
              </a:rPr>
              <a:t>the value of the currency in terms of another currency. (As a result of central bank intervention.) This occurs under a fixed exchange system.</a:t>
            </a:r>
            <a:endParaRPr lang="en-US" sz="18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785786" y="1785926"/>
            <a:ext cx="7500990" cy="4286280"/>
          </a:xfrm>
        </p:spPr>
        <p:txBody>
          <a:bodyPr>
            <a:normAutofit fontScale="92500" lnSpcReduction="20000"/>
          </a:bodyPr>
          <a:lstStyle/>
          <a:p>
            <a:pPr marL="742950" indent="-742950">
              <a:buClr>
                <a:schemeClr val="tx2"/>
              </a:buClr>
              <a:buFont typeface="+mj-lt"/>
              <a:buAutoNum type="arabicPeriod" startAt="4"/>
            </a:pPr>
            <a:r>
              <a:rPr lang="en-ZA" sz="3600" b="1" dirty="0" smtClean="0">
                <a:solidFill>
                  <a:schemeClr val="tx2"/>
                </a:solidFill>
                <a:latin typeface="Arial" pitchFamily="34" charset="0"/>
                <a:cs typeface="Arial" pitchFamily="34" charset="0"/>
              </a:rPr>
              <a:t>Revaluation and Devaluation</a:t>
            </a:r>
          </a:p>
          <a:p>
            <a:pPr marL="0" lvl="0" indent="0" eaLnBrk="0" fontAlgn="base" hangingPunct="0">
              <a:spcBef>
                <a:spcPct val="0"/>
              </a:spcBef>
              <a:spcAft>
                <a:spcPct val="0"/>
              </a:spcAft>
              <a:buClrTx/>
              <a:buSzTx/>
              <a:buNone/>
            </a:pPr>
            <a:endParaRPr lang="en-US" sz="3600" dirty="0" smtClean="0">
              <a:latin typeface="Arial" pitchFamily="34" charset="0"/>
              <a:ea typeface="Calibri" pitchFamily="34" charset="0"/>
              <a:cs typeface="Arial" pitchFamily="34" charset="0"/>
            </a:endParaRPr>
          </a:p>
          <a:p>
            <a:pPr marL="0" lvl="0" indent="0" eaLnBrk="0" fontAlgn="base" hangingPunct="0">
              <a:spcBef>
                <a:spcPct val="0"/>
              </a:spcBef>
              <a:spcAft>
                <a:spcPct val="0"/>
              </a:spcAft>
              <a:buClrTx/>
              <a:buSzTx/>
              <a:buNone/>
            </a:pPr>
            <a:r>
              <a:rPr lang="en-US" sz="3600" dirty="0" smtClean="0">
                <a:latin typeface="Arial" pitchFamily="34" charset="0"/>
                <a:ea typeface="Calibri" pitchFamily="34" charset="0"/>
                <a:cs typeface="Arial" pitchFamily="34" charset="0"/>
              </a:rPr>
              <a:t>When government (in a fixed exchange system) has set the value of its currency at 10 (R) units against another currency, they would revalue </a:t>
            </a:r>
            <a:r>
              <a:rPr lang="en-US" sz="3600" dirty="0" smtClean="0">
                <a:latin typeface="Arial" pitchFamily="34" charset="0"/>
                <a:ea typeface="Calibri" pitchFamily="34" charset="0"/>
                <a:cs typeface="Arial" pitchFamily="34" charset="0"/>
              </a:rPr>
              <a:t>their currency to 9,8 (R) units against the other currency, therefore make it more expensive to people buying at the other currency ($1) </a:t>
            </a:r>
            <a:r>
              <a:rPr lang="en-US" sz="3600" dirty="0" smtClean="0">
                <a:latin typeface="Arial" pitchFamily="34" charset="0"/>
                <a:ea typeface="Calibri" pitchFamily="34" charset="0"/>
                <a:cs typeface="Arial" pitchFamily="34" charset="0"/>
              </a:rPr>
              <a:t> </a:t>
            </a:r>
            <a:endParaRPr lang="en-US" sz="18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785786" y="1785926"/>
            <a:ext cx="7500990" cy="4286280"/>
          </a:xfrm>
        </p:spPr>
        <p:txBody>
          <a:bodyPr>
            <a:normAutofit fontScale="92500" lnSpcReduction="10000"/>
          </a:bodyPr>
          <a:lstStyle/>
          <a:p>
            <a:pPr marL="742950" indent="-742950">
              <a:buClr>
                <a:schemeClr val="tx2"/>
              </a:buClr>
              <a:buFont typeface="+mj-lt"/>
              <a:buAutoNum type="arabicPeriod" startAt="4"/>
            </a:pPr>
            <a:r>
              <a:rPr lang="en-ZA" sz="3600" b="1" dirty="0" smtClean="0">
                <a:solidFill>
                  <a:schemeClr val="tx2"/>
                </a:solidFill>
                <a:latin typeface="Arial" pitchFamily="34" charset="0"/>
                <a:cs typeface="Arial" pitchFamily="34" charset="0"/>
              </a:rPr>
              <a:t>Revaluation and Devaluation (continue)</a:t>
            </a:r>
          </a:p>
          <a:p>
            <a:pPr marL="0" lvl="0" indent="0" eaLnBrk="0" fontAlgn="base" hangingPunct="0">
              <a:spcBef>
                <a:spcPct val="0"/>
              </a:spcBef>
              <a:spcAft>
                <a:spcPct val="0"/>
              </a:spcAft>
              <a:buClrTx/>
              <a:buSzTx/>
              <a:buNone/>
            </a:pPr>
            <a:endParaRPr lang="en-US" sz="3600" dirty="0" smtClean="0">
              <a:latin typeface="Arial" pitchFamily="34" charset="0"/>
              <a:ea typeface="Calibri" pitchFamily="34" charset="0"/>
              <a:cs typeface="Arial" pitchFamily="34" charset="0"/>
            </a:endParaRPr>
          </a:p>
          <a:p>
            <a:pPr lvl="0"/>
            <a:r>
              <a:rPr lang="en-US" sz="3600" dirty="0" smtClean="0">
                <a:latin typeface="Arial" pitchFamily="34" charset="0"/>
                <a:ea typeface="Calibri" pitchFamily="34" charset="0"/>
                <a:cs typeface="Arial" pitchFamily="34" charset="0"/>
              </a:rPr>
              <a:t>Devaluation of a currency refers to the deliberate </a:t>
            </a:r>
            <a:r>
              <a:rPr lang="en-US" sz="3600" dirty="0" smtClean="0">
                <a:latin typeface="Arial" pitchFamily="34" charset="0"/>
                <a:ea typeface="Calibri" pitchFamily="34" charset="0"/>
                <a:cs typeface="Arial" pitchFamily="34" charset="0"/>
              </a:rPr>
              <a:t>decrease (downward adjustment) </a:t>
            </a:r>
            <a:r>
              <a:rPr lang="en-US" sz="3600" dirty="0" smtClean="0">
                <a:latin typeface="Arial" pitchFamily="34" charset="0"/>
                <a:ea typeface="Calibri" pitchFamily="34" charset="0"/>
                <a:cs typeface="Arial" pitchFamily="34" charset="0"/>
              </a:rPr>
              <a:t>in the value of the currency in terms of another currency. (As a result of central bank intervention).</a:t>
            </a:r>
            <a:endParaRPr lang="en-US" sz="18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785786" y="1785926"/>
            <a:ext cx="7929618" cy="4286280"/>
          </a:xfrm>
        </p:spPr>
        <p:txBody>
          <a:bodyPr>
            <a:normAutofit fontScale="47500" lnSpcReduction="20000"/>
          </a:bodyPr>
          <a:lstStyle/>
          <a:p>
            <a:pPr marL="742950" indent="-742950">
              <a:buClr>
                <a:schemeClr val="tx2"/>
              </a:buClr>
              <a:buFont typeface="+mj-lt"/>
              <a:buAutoNum type="arabicPeriod" startAt="5"/>
            </a:pPr>
            <a:r>
              <a:rPr lang="en-ZA" sz="8400" b="1" dirty="0" smtClean="0">
                <a:solidFill>
                  <a:schemeClr val="tx2"/>
                </a:solidFill>
                <a:latin typeface="Arial" pitchFamily="34" charset="0"/>
                <a:cs typeface="Arial" pitchFamily="34" charset="0"/>
              </a:rPr>
              <a:t>Intervention in the Market</a:t>
            </a:r>
          </a:p>
          <a:p>
            <a:pPr marL="0" lvl="0" indent="0" eaLnBrk="0" fontAlgn="base" hangingPunct="0">
              <a:spcBef>
                <a:spcPct val="0"/>
              </a:spcBef>
              <a:spcAft>
                <a:spcPct val="0"/>
              </a:spcAft>
              <a:buClrTx/>
              <a:buSzTx/>
              <a:buNone/>
            </a:pPr>
            <a:endParaRPr lang="en-US" sz="4800" dirty="0" smtClean="0">
              <a:latin typeface="Arial" pitchFamily="34" charset="0"/>
              <a:ea typeface="Calibri" pitchFamily="34" charset="0"/>
              <a:cs typeface="Arial" pitchFamily="34" charset="0"/>
            </a:endParaRPr>
          </a:p>
          <a:p>
            <a:pPr marL="0" lvl="0" indent="0" eaLnBrk="0" fontAlgn="base" hangingPunct="0">
              <a:spcBef>
                <a:spcPct val="0"/>
              </a:spcBef>
              <a:spcAft>
                <a:spcPct val="0"/>
              </a:spcAft>
              <a:buClrTx/>
              <a:buSzTx/>
              <a:buNone/>
            </a:pPr>
            <a:r>
              <a:rPr lang="en-US" sz="6700" dirty="0" smtClean="0">
                <a:latin typeface="Arial" pitchFamily="34" charset="0"/>
                <a:ea typeface="Calibri" pitchFamily="34" charset="0"/>
                <a:cs typeface="Arial" pitchFamily="34" charset="0"/>
              </a:rPr>
              <a:t>A symbiotic (mutually dependent) relationship exists between the exchange rate of a country and its balance of payments. This relationship invites continuous attention from the central bank. Central banks often intervene when the currency is either overvalued or undervalued.</a:t>
            </a:r>
            <a:endParaRPr lang="en-US" sz="3800" dirty="0" smtClean="0">
              <a:latin typeface="Arial" pitchFamily="34" charset="0"/>
              <a:cs typeface="Arial" pitchFamily="34" charset="0"/>
            </a:endParaRPr>
          </a:p>
          <a:p>
            <a:pPr marL="742950" indent="-742950">
              <a:buClr>
                <a:schemeClr val="tx2"/>
              </a:buClr>
              <a:buNone/>
            </a:pPr>
            <a:endParaRPr lang="en-US" sz="48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785786" y="2500306"/>
            <a:ext cx="7500990" cy="2922280"/>
          </a:xfrm>
        </p:spPr>
        <p:txBody>
          <a:bodyPr>
            <a:normAutofit lnSpcReduction="10000"/>
          </a:bodyPr>
          <a:lstStyle/>
          <a:p>
            <a:r>
              <a:rPr lang="en-ZA" sz="3600" b="1" dirty="0" smtClean="0">
                <a:solidFill>
                  <a:schemeClr val="tx2"/>
                </a:solidFill>
                <a:latin typeface="Arial" pitchFamily="34" charset="0"/>
                <a:cs typeface="Arial" pitchFamily="34" charset="0"/>
              </a:rPr>
              <a:t>Term 1: Chapter 4</a:t>
            </a:r>
          </a:p>
          <a:p>
            <a:pPr>
              <a:buNone/>
            </a:pPr>
            <a:endParaRPr lang="en-ZA" sz="3600" b="1" dirty="0" smtClean="0">
              <a:solidFill>
                <a:schemeClr val="tx2"/>
              </a:solidFill>
              <a:latin typeface="Arial" pitchFamily="34" charset="0"/>
              <a:cs typeface="Arial" pitchFamily="34" charset="0"/>
            </a:endParaRPr>
          </a:p>
          <a:p>
            <a:r>
              <a:rPr lang="en-ZA" sz="3600" b="1" dirty="0" smtClean="0">
                <a:solidFill>
                  <a:schemeClr val="tx2"/>
                </a:solidFill>
                <a:latin typeface="Arial" pitchFamily="34" charset="0"/>
                <a:cs typeface="Arial" pitchFamily="34" charset="0"/>
              </a:rPr>
              <a:t>The Foreign Exchange Market and the Balance of Payments Accounts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785786" y="1785926"/>
            <a:ext cx="7929618" cy="4286280"/>
          </a:xfrm>
        </p:spPr>
        <p:txBody>
          <a:bodyPr>
            <a:normAutofit fontScale="47500" lnSpcReduction="20000"/>
          </a:bodyPr>
          <a:lstStyle/>
          <a:p>
            <a:pPr marL="742950" indent="-742950">
              <a:buClr>
                <a:schemeClr val="tx2"/>
              </a:buClr>
              <a:buFont typeface="+mj-lt"/>
              <a:buAutoNum type="arabicPeriod" startAt="5"/>
            </a:pPr>
            <a:r>
              <a:rPr lang="en-ZA" sz="8400" b="1" dirty="0" smtClean="0">
                <a:solidFill>
                  <a:schemeClr val="tx2"/>
                </a:solidFill>
                <a:latin typeface="Arial" pitchFamily="34" charset="0"/>
                <a:cs typeface="Arial" pitchFamily="34" charset="0"/>
              </a:rPr>
              <a:t>Intervention in the Market (continue) </a:t>
            </a:r>
          </a:p>
          <a:p>
            <a:pPr marL="0" lvl="0" indent="0" eaLnBrk="0" fontAlgn="base" hangingPunct="0">
              <a:spcBef>
                <a:spcPct val="0"/>
              </a:spcBef>
              <a:spcAft>
                <a:spcPct val="0"/>
              </a:spcAft>
              <a:buClrTx/>
              <a:buSzTx/>
              <a:buNone/>
            </a:pPr>
            <a:endParaRPr lang="en-US" sz="4800" dirty="0" smtClean="0">
              <a:latin typeface="Arial" pitchFamily="34" charset="0"/>
              <a:ea typeface="Calibri" pitchFamily="34" charset="0"/>
              <a:cs typeface="Arial" pitchFamily="34" charset="0"/>
            </a:endParaRPr>
          </a:p>
          <a:p>
            <a:pPr marL="0" lvl="0" indent="0" eaLnBrk="0" fontAlgn="base" hangingPunct="0">
              <a:spcBef>
                <a:spcPct val="0"/>
              </a:spcBef>
              <a:spcAft>
                <a:spcPct val="0"/>
              </a:spcAft>
              <a:buClrTx/>
              <a:buSzTx/>
              <a:buNone/>
            </a:pPr>
            <a:r>
              <a:rPr lang="en-US" sz="7200" dirty="0" smtClean="0">
                <a:latin typeface="Arial" pitchFamily="34" charset="0"/>
                <a:ea typeface="Calibri" pitchFamily="34" charset="0"/>
                <a:cs typeface="Arial" pitchFamily="34" charset="0"/>
              </a:rPr>
              <a:t>Overvalued: When a country’s currency is valued too high, for example, the South African rand is </a:t>
            </a:r>
            <a:r>
              <a:rPr lang="en-US" sz="7200" dirty="0" smtClean="0">
                <a:latin typeface="Arial" pitchFamily="34" charset="0"/>
                <a:ea typeface="Calibri" pitchFamily="34" charset="0"/>
                <a:cs typeface="Arial" pitchFamily="34" charset="0"/>
              </a:rPr>
              <a:t>R14 </a:t>
            </a:r>
            <a:r>
              <a:rPr lang="en-US" sz="7200" dirty="0" smtClean="0">
                <a:latin typeface="Arial" pitchFamily="34" charset="0"/>
                <a:ea typeface="Calibri" pitchFamily="34" charset="0"/>
                <a:cs typeface="Arial" pitchFamily="34" charset="0"/>
              </a:rPr>
              <a:t>rather than </a:t>
            </a:r>
            <a:r>
              <a:rPr lang="en-US" sz="7200" dirty="0" smtClean="0">
                <a:latin typeface="Arial" pitchFamily="34" charset="0"/>
                <a:ea typeface="Calibri" pitchFamily="34" charset="0"/>
                <a:cs typeface="Arial" pitchFamily="34" charset="0"/>
              </a:rPr>
              <a:t>R15 </a:t>
            </a:r>
            <a:r>
              <a:rPr lang="en-US" sz="7200" dirty="0" smtClean="0">
                <a:latin typeface="Arial" pitchFamily="34" charset="0"/>
                <a:ea typeface="Calibri" pitchFamily="34" charset="0"/>
                <a:cs typeface="Arial" pitchFamily="34" charset="0"/>
              </a:rPr>
              <a:t>for a US dollar. This can lead to continuous deficits on the current account of the balance of payments.</a:t>
            </a:r>
            <a:endParaRPr lang="en-US" sz="4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785786" y="1785926"/>
            <a:ext cx="7929618" cy="5072074"/>
          </a:xfrm>
        </p:spPr>
        <p:txBody>
          <a:bodyPr>
            <a:normAutofit fontScale="62500" lnSpcReduction="20000"/>
          </a:bodyPr>
          <a:lstStyle/>
          <a:p>
            <a:pPr marL="742950" indent="-742950">
              <a:buClr>
                <a:schemeClr val="tx2"/>
              </a:buClr>
              <a:buFont typeface="+mj-lt"/>
              <a:buAutoNum type="arabicPeriod" startAt="5"/>
            </a:pPr>
            <a:r>
              <a:rPr lang="en-ZA" sz="6400" b="1" dirty="0" smtClean="0">
                <a:solidFill>
                  <a:schemeClr val="tx2"/>
                </a:solidFill>
                <a:latin typeface="Arial" pitchFamily="34" charset="0"/>
                <a:cs typeface="Arial" pitchFamily="34" charset="0"/>
              </a:rPr>
              <a:t>Intervention in the Market (continue)</a:t>
            </a:r>
            <a:endParaRPr lang="en-US" sz="6400" dirty="0" smtClean="0">
              <a:latin typeface="Arial" pitchFamily="34" charset="0"/>
              <a:cs typeface="Arial" pitchFamily="34" charset="0"/>
            </a:endParaRPr>
          </a:p>
          <a:p>
            <a:r>
              <a:rPr lang="en-US" sz="5800" dirty="0" smtClean="0">
                <a:latin typeface="Arial" pitchFamily="34" charset="0"/>
                <a:cs typeface="Arial" pitchFamily="34" charset="0"/>
              </a:rPr>
              <a:t>Undervalued: When a country’s currency is not valued high enough, for example, the South African rand is </a:t>
            </a:r>
            <a:r>
              <a:rPr lang="en-US" sz="5800" dirty="0" smtClean="0">
                <a:latin typeface="Arial" pitchFamily="34" charset="0"/>
                <a:cs typeface="Arial" pitchFamily="34" charset="0"/>
              </a:rPr>
              <a:t>R16 </a:t>
            </a:r>
            <a:r>
              <a:rPr lang="en-US" sz="5800" dirty="0" smtClean="0">
                <a:latin typeface="Arial" pitchFamily="34" charset="0"/>
                <a:cs typeface="Arial" pitchFamily="34" charset="0"/>
              </a:rPr>
              <a:t>rather than </a:t>
            </a:r>
            <a:r>
              <a:rPr lang="en-US" sz="5800" dirty="0" smtClean="0">
                <a:latin typeface="Arial" pitchFamily="34" charset="0"/>
                <a:cs typeface="Arial" pitchFamily="34" charset="0"/>
              </a:rPr>
              <a:t>R15 </a:t>
            </a:r>
            <a:r>
              <a:rPr lang="en-US" sz="5800" dirty="0" smtClean="0">
                <a:latin typeface="Arial" pitchFamily="34" charset="0"/>
                <a:cs typeface="Arial" pitchFamily="34" charset="0"/>
              </a:rPr>
              <a:t>to a US dollar. Such undervaluation can be demonstrated by continuous surpluses on the current account of the balance of payments.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785786" y="1785926"/>
            <a:ext cx="7500990" cy="4572032"/>
          </a:xfrm>
        </p:spPr>
        <p:txBody>
          <a:bodyPr>
            <a:normAutofit/>
          </a:bodyPr>
          <a:lstStyle/>
          <a:p>
            <a:pPr marL="742950" indent="-742950">
              <a:lnSpc>
                <a:spcPct val="120000"/>
              </a:lnSpc>
              <a:buClrTx/>
              <a:buNone/>
            </a:pPr>
            <a:r>
              <a:rPr lang="en-US" sz="4800" b="1" dirty="0" smtClean="0"/>
              <a:t>	</a:t>
            </a:r>
            <a:r>
              <a:rPr lang="en-US" sz="4400" b="1" dirty="0" smtClean="0"/>
              <a:t>Activity 3</a:t>
            </a:r>
            <a:endParaRPr lang="en-US" sz="4800" b="1" dirty="0" smtClean="0"/>
          </a:p>
          <a:p>
            <a:pPr marL="742950" indent="-742950">
              <a:lnSpc>
                <a:spcPct val="120000"/>
              </a:lnSpc>
              <a:buClrTx/>
              <a:buNone/>
            </a:pPr>
            <a:r>
              <a:rPr lang="en-ZA" sz="3600" dirty="0" smtClean="0"/>
              <a:t>	Analyse the impact of a depreciation of the rand on the economy. </a:t>
            </a:r>
          </a:p>
          <a:p>
            <a:pPr>
              <a:buNone/>
            </a:pPr>
            <a:r>
              <a:rPr lang="en-ZA" sz="3600" dirty="0" smtClean="0"/>
              <a:t>							4</a:t>
            </a:r>
            <a:r>
              <a:rPr lang="en-ZA" sz="3600" dirty="0" smtClean="0"/>
              <a:t> marks</a:t>
            </a:r>
            <a:endParaRPr lang="en-US" sz="36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785786" y="1785926"/>
            <a:ext cx="7500990" cy="4572032"/>
          </a:xfrm>
        </p:spPr>
        <p:txBody>
          <a:bodyPr>
            <a:normAutofit fontScale="85000" lnSpcReduction="20000"/>
          </a:bodyPr>
          <a:lstStyle/>
          <a:p>
            <a:pPr marL="742950" indent="-742950">
              <a:lnSpc>
                <a:spcPct val="120000"/>
              </a:lnSpc>
              <a:buClrTx/>
              <a:buNone/>
            </a:pPr>
            <a:r>
              <a:rPr lang="en-US" sz="4800" b="1" dirty="0" smtClean="0"/>
              <a:t>	</a:t>
            </a:r>
            <a:r>
              <a:rPr lang="en-US" sz="4400" b="1" dirty="0" smtClean="0"/>
              <a:t>Activity 3</a:t>
            </a:r>
            <a:endParaRPr lang="en-US" sz="4800" b="1" dirty="0" smtClean="0"/>
          </a:p>
          <a:p>
            <a:pPr marL="742950" indent="-742950">
              <a:lnSpc>
                <a:spcPct val="120000"/>
              </a:lnSpc>
              <a:buClrTx/>
              <a:buNone/>
            </a:pPr>
            <a:r>
              <a:rPr lang="en-ZA" sz="3600" dirty="0" smtClean="0"/>
              <a:t>	</a:t>
            </a:r>
            <a:endParaRPr lang="en-ZA" sz="3600" dirty="0" smtClean="0"/>
          </a:p>
          <a:p>
            <a:pPr marL="742950" indent="-742950">
              <a:lnSpc>
                <a:spcPct val="120000"/>
              </a:lnSpc>
              <a:buClrTx/>
              <a:buNone/>
            </a:pPr>
            <a:r>
              <a:rPr lang="en-ZA" sz="3600" dirty="0" smtClean="0"/>
              <a:t>	I</a:t>
            </a:r>
            <a:r>
              <a:rPr lang="en-US" sz="3600" dirty="0" smtClean="0"/>
              <a:t>f a currency is weaker it can be exchanged for a smaller amount of foreign currency. </a:t>
            </a:r>
          </a:p>
          <a:p>
            <a:pPr marL="742950" indent="-742950">
              <a:lnSpc>
                <a:spcPct val="120000"/>
              </a:lnSpc>
              <a:buClrTx/>
              <a:buNone/>
            </a:pPr>
            <a:r>
              <a:rPr lang="en-US" sz="3600" dirty="0" smtClean="0"/>
              <a:t>	</a:t>
            </a:r>
            <a:r>
              <a:rPr lang="en-US" sz="3600" dirty="0" smtClean="0"/>
              <a:t>A </a:t>
            </a:r>
            <a:r>
              <a:rPr lang="en-US" sz="3600" dirty="0" smtClean="0"/>
              <a:t>weak rand cannot buy much of another currency. A weak rand </a:t>
            </a:r>
            <a:r>
              <a:rPr lang="en-US" sz="3600" dirty="0" smtClean="0"/>
              <a:t>usually leads </a:t>
            </a:r>
            <a:r>
              <a:rPr lang="en-US" sz="3600" dirty="0" smtClean="0"/>
              <a:t>to high exports and low imports.</a:t>
            </a:r>
            <a:endParaRPr lang="en-US" sz="36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785786" y="1785926"/>
            <a:ext cx="7929618" cy="4214842"/>
          </a:xfrm>
        </p:spPr>
        <p:txBody>
          <a:bodyPr>
            <a:normAutofit/>
          </a:bodyPr>
          <a:lstStyle/>
          <a:p>
            <a:pPr>
              <a:buNone/>
            </a:pPr>
            <a:r>
              <a:rPr lang="en-ZA" sz="3600" b="1" dirty="0" smtClean="0">
                <a:solidFill>
                  <a:srgbClr val="0070C0"/>
                </a:solidFill>
                <a:latin typeface="Arial" pitchFamily="34" charset="0"/>
                <a:cs typeface="Arial" pitchFamily="34" charset="0"/>
              </a:rPr>
              <a:t>Unit 4:</a:t>
            </a:r>
            <a:endParaRPr lang="en-US" sz="3600" b="1" dirty="0" smtClean="0">
              <a:solidFill>
                <a:srgbClr val="0070C0"/>
              </a:solidFill>
              <a:latin typeface="Arial" pitchFamily="34" charset="0"/>
              <a:cs typeface="Arial" pitchFamily="34" charset="0"/>
            </a:endParaRPr>
          </a:p>
          <a:p>
            <a:pPr>
              <a:buNone/>
            </a:pPr>
            <a:endParaRPr lang="en-US" sz="3600" b="1" dirty="0" smtClean="0">
              <a:solidFill>
                <a:srgbClr val="0070C0"/>
              </a:solidFill>
              <a:latin typeface="Arial" pitchFamily="34" charset="0"/>
              <a:cs typeface="Arial" pitchFamily="34" charset="0"/>
            </a:endParaRPr>
          </a:p>
          <a:p>
            <a:pPr>
              <a:buNone/>
            </a:pPr>
            <a:r>
              <a:rPr lang="en-US" sz="3600" b="1" dirty="0" smtClean="0">
                <a:solidFill>
                  <a:srgbClr val="0070C0"/>
                </a:solidFill>
                <a:latin typeface="Arial" pitchFamily="34" charset="0"/>
                <a:cs typeface="Arial" pitchFamily="34" charset="0"/>
              </a:rPr>
              <a:t>Establishment of Foreign Exchange Markets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928662" y="1714488"/>
            <a:ext cx="7500990" cy="4643470"/>
          </a:xfrm>
        </p:spPr>
        <p:txBody>
          <a:bodyPr>
            <a:noAutofit/>
          </a:bodyPr>
          <a:lstStyle/>
          <a:p>
            <a:pPr>
              <a:buNone/>
            </a:pPr>
            <a:r>
              <a:rPr lang="en-ZA" sz="3600" b="1" dirty="0" smtClean="0">
                <a:solidFill>
                  <a:srgbClr val="0070C0"/>
                </a:solidFill>
                <a:latin typeface="Arial" pitchFamily="34" charset="0"/>
                <a:cs typeface="Arial" pitchFamily="34" charset="0"/>
              </a:rPr>
              <a:t>1. Exchange Rate Systems</a:t>
            </a:r>
          </a:p>
          <a:p>
            <a:pPr>
              <a:buNone/>
            </a:pPr>
            <a:endParaRPr lang="en-US" sz="1800" b="1" dirty="0" smtClean="0">
              <a:latin typeface="Arial" pitchFamily="34" charset="0"/>
              <a:cs typeface="Arial" pitchFamily="34" charset="0"/>
            </a:endParaRPr>
          </a:p>
          <a:p>
            <a:pPr marL="514350" indent="-514350">
              <a:buClrTx/>
              <a:buFont typeface="+mj-lt"/>
              <a:buAutoNum type="romanLcPeriod"/>
            </a:pPr>
            <a:r>
              <a:rPr lang="en-US" sz="2400" b="1" dirty="0" smtClean="0">
                <a:latin typeface="Arial" pitchFamily="34" charset="0"/>
                <a:cs typeface="Arial" pitchFamily="34" charset="0"/>
              </a:rPr>
              <a:t>Free floating exchange rates </a:t>
            </a:r>
            <a:r>
              <a:rPr lang="en-US" sz="2400" dirty="0" smtClean="0">
                <a:latin typeface="Arial" pitchFamily="34" charset="0"/>
                <a:cs typeface="Arial" pitchFamily="34" charset="0"/>
              </a:rPr>
              <a:t>– Demand and supply determine exchange rates</a:t>
            </a:r>
          </a:p>
          <a:p>
            <a:pPr marL="514350" indent="-514350">
              <a:buClrTx/>
              <a:buFont typeface="+mj-lt"/>
              <a:buAutoNum type="romanLcPeriod"/>
            </a:pPr>
            <a:endParaRPr lang="en-US" sz="2000" b="1" dirty="0" smtClean="0">
              <a:latin typeface="Arial" pitchFamily="34" charset="0"/>
              <a:cs typeface="Arial" pitchFamily="34" charset="0"/>
            </a:endParaRPr>
          </a:p>
          <a:p>
            <a:pPr marL="514350" indent="-514350">
              <a:buClrTx/>
              <a:buFont typeface="+mj-lt"/>
              <a:buAutoNum type="romanLcPeriod"/>
            </a:pPr>
            <a:r>
              <a:rPr lang="en-US" sz="2400" b="1" dirty="0" smtClean="0">
                <a:latin typeface="Arial" pitchFamily="34" charset="0"/>
                <a:cs typeface="Arial" pitchFamily="34" charset="0"/>
              </a:rPr>
              <a:t>Controlled exchange rates </a:t>
            </a:r>
            <a:r>
              <a:rPr lang="en-US" sz="2400" dirty="0" smtClean="0">
                <a:latin typeface="Arial" pitchFamily="34" charset="0"/>
                <a:cs typeface="Arial" pitchFamily="34" charset="0"/>
              </a:rPr>
              <a:t>– Allowed to respond to market forces within certain limits</a:t>
            </a:r>
          </a:p>
          <a:p>
            <a:pPr marL="514350" indent="-514350">
              <a:buClrTx/>
              <a:buFont typeface="+mj-lt"/>
              <a:buAutoNum type="romanLcPeriod"/>
            </a:pPr>
            <a:endParaRPr lang="en-US" sz="2400" dirty="0" smtClean="0">
              <a:latin typeface="Arial" pitchFamily="34" charset="0"/>
              <a:cs typeface="Arial" pitchFamily="34" charset="0"/>
            </a:endParaRPr>
          </a:p>
          <a:p>
            <a:pPr marL="514350" indent="-514350">
              <a:buClrTx/>
              <a:buFont typeface="+mj-lt"/>
              <a:buAutoNum type="romanLcPeriod"/>
            </a:pPr>
            <a:r>
              <a:rPr lang="en-US" sz="2400" b="1" dirty="0" smtClean="0">
                <a:latin typeface="Arial" pitchFamily="34" charset="0"/>
                <a:cs typeface="Arial" pitchFamily="34" charset="0"/>
              </a:rPr>
              <a:t>Fixed exchange rates </a:t>
            </a:r>
            <a:r>
              <a:rPr lang="en-US" sz="2400" dirty="0" smtClean="0">
                <a:latin typeface="Arial" pitchFamily="34" charset="0"/>
                <a:cs typeface="Arial" pitchFamily="34" charset="0"/>
              </a:rPr>
              <a:t>– Currencies are </a:t>
            </a:r>
            <a:r>
              <a:rPr lang="en-US" sz="2400" b="1" dirty="0" smtClean="0">
                <a:latin typeface="Arial" pitchFamily="34" charset="0"/>
                <a:cs typeface="Arial" pitchFamily="34" charset="0"/>
              </a:rPr>
              <a:t>devaluated</a:t>
            </a:r>
            <a:r>
              <a:rPr lang="en-US" sz="2400" dirty="0" smtClean="0">
                <a:latin typeface="Arial" pitchFamily="34" charset="0"/>
                <a:cs typeface="Arial" pitchFamily="34" charset="0"/>
              </a:rPr>
              <a:t> and </a:t>
            </a:r>
            <a:r>
              <a:rPr lang="en-US" sz="2400" b="1" dirty="0" smtClean="0">
                <a:latin typeface="Arial" pitchFamily="34" charset="0"/>
                <a:cs typeface="Arial" pitchFamily="34" charset="0"/>
              </a:rPr>
              <a:t>revaluated</a:t>
            </a:r>
            <a:r>
              <a:rPr lang="en-US" sz="2400" dirty="0" smtClean="0">
                <a:latin typeface="Arial" pitchFamily="34" charset="0"/>
                <a:cs typeface="Arial" pitchFamily="34" charset="0"/>
              </a:rPr>
              <a:t> – by government</a:t>
            </a:r>
          </a:p>
          <a:p>
            <a:pPr marL="514350" indent="-514350">
              <a:buClrTx/>
              <a:buNone/>
            </a:pPr>
            <a:r>
              <a:rPr lang="en-US" sz="2400" b="1" dirty="0" smtClean="0">
                <a:latin typeface="Arial" pitchFamily="34" charset="0"/>
                <a:cs typeface="Arial" pitchFamily="34" charset="0"/>
              </a:rPr>
              <a:t>	(Appreciation </a:t>
            </a:r>
            <a:r>
              <a:rPr lang="en-US" sz="2400" dirty="0" smtClean="0">
                <a:latin typeface="Arial" pitchFamily="34" charset="0"/>
                <a:cs typeface="Arial" pitchFamily="34" charset="0"/>
              </a:rPr>
              <a:t>– Up;    </a:t>
            </a:r>
            <a:r>
              <a:rPr lang="en-US" sz="2400" b="1" dirty="0" smtClean="0">
                <a:latin typeface="Arial" pitchFamily="34" charset="0"/>
                <a:cs typeface="Arial" pitchFamily="34" charset="0"/>
              </a:rPr>
              <a:t>Depreciation </a:t>
            </a:r>
            <a:r>
              <a:rPr lang="en-US" sz="2400" dirty="0" smtClean="0">
                <a:latin typeface="Arial" pitchFamily="34" charset="0"/>
                <a:cs typeface="Arial" pitchFamily="34" charset="0"/>
              </a:rPr>
              <a:t>– Down</a:t>
            </a:r>
            <a:r>
              <a:rPr lang="en-US" sz="2400" b="1" dirty="0" smtClean="0">
                <a:latin typeface="Arial" pitchFamily="34" charset="0"/>
                <a:cs typeface="Arial" pitchFamily="34" charset="0"/>
              </a:rPr>
              <a:t>)</a:t>
            </a:r>
          </a:p>
          <a:p>
            <a:pPr>
              <a:buClrTx/>
              <a:buNone/>
            </a:pPr>
            <a:endParaRPr lang="en-US" sz="2800" dirty="0">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8309" y="1187359"/>
            <a:ext cx="8567382" cy="5104261"/>
          </a:xfrm>
        </p:spPr>
        <p:txBody>
          <a:bodyPr>
            <a:noAutofit/>
          </a:bodyPr>
          <a:lstStyle/>
          <a:p>
            <a:pPr marL="0" indent="0">
              <a:buNone/>
            </a:pPr>
            <a:r>
              <a:rPr lang="en-US" sz="2800" b="1" dirty="0" smtClean="0">
                <a:solidFill>
                  <a:schemeClr val="tx1"/>
                </a:solidFill>
                <a:latin typeface="Arial" pitchFamily="34" charset="0"/>
                <a:cs typeface="Arial" pitchFamily="34" charset="0"/>
              </a:rPr>
              <a:t>Free-floating </a:t>
            </a:r>
            <a:r>
              <a:rPr lang="en-US" sz="2800" b="1" dirty="0">
                <a:solidFill>
                  <a:schemeClr val="tx1"/>
                </a:solidFill>
                <a:latin typeface="Arial" pitchFamily="34" charset="0"/>
                <a:cs typeface="Arial" pitchFamily="34" charset="0"/>
              </a:rPr>
              <a:t>exchange rates </a:t>
            </a:r>
            <a:endParaRPr lang="en-US" sz="2800" b="1" dirty="0" smtClean="0">
              <a:solidFill>
                <a:schemeClr val="tx1"/>
              </a:solidFill>
              <a:latin typeface="Arial" pitchFamily="34" charset="0"/>
              <a:cs typeface="Arial" pitchFamily="34" charset="0"/>
            </a:endParaRPr>
          </a:p>
          <a:p>
            <a:pPr lvl="1">
              <a:buFont typeface="Wingdings" panose="05000000000000000000" pitchFamily="2" charset="2"/>
              <a:buChar char="Ø"/>
            </a:pPr>
            <a:r>
              <a:rPr lang="en-US" sz="2800" dirty="0">
                <a:solidFill>
                  <a:schemeClr val="tx1"/>
                </a:solidFill>
                <a:latin typeface="Arial" pitchFamily="34" charset="0"/>
                <a:cs typeface="Arial" pitchFamily="34" charset="0"/>
              </a:rPr>
              <a:t> </a:t>
            </a:r>
            <a:r>
              <a:rPr lang="en-US" sz="2000" dirty="0">
                <a:solidFill>
                  <a:schemeClr val="tx1"/>
                </a:solidFill>
                <a:latin typeface="Arial" pitchFamily="34" charset="0"/>
                <a:cs typeface="Arial" pitchFamily="34" charset="0"/>
              </a:rPr>
              <a:t>A floating exchange rate or fluctuating exchange rate is a type of exchange-rate system in which a currency's value is allowed to fluctuate according to the foreign-exchange market.  </a:t>
            </a:r>
            <a:endParaRPr lang="en-US" sz="2000" dirty="0" smtClean="0">
              <a:solidFill>
                <a:schemeClr val="tx1"/>
              </a:solidFill>
              <a:latin typeface="Arial" pitchFamily="34" charset="0"/>
              <a:cs typeface="Arial" pitchFamily="34" charset="0"/>
            </a:endParaRPr>
          </a:p>
          <a:p>
            <a:pPr lvl="1">
              <a:buFont typeface="Wingdings" panose="05000000000000000000" pitchFamily="2" charset="2"/>
              <a:buChar char="Ø"/>
            </a:pPr>
            <a:r>
              <a:rPr lang="en-US" sz="2000" dirty="0" smtClean="0">
                <a:solidFill>
                  <a:schemeClr val="tx1"/>
                </a:solidFill>
                <a:latin typeface="Arial" pitchFamily="34" charset="0"/>
                <a:cs typeface="Arial" pitchFamily="34" charset="0"/>
              </a:rPr>
              <a:t> </a:t>
            </a:r>
            <a:r>
              <a:rPr lang="en-US" sz="2000" dirty="0">
                <a:solidFill>
                  <a:schemeClr val="tx1"/>
                </a:solidFill>
                <a:latin typeface="Arial" pitchFamily="34" charset="0"/>
                <a:cs typeface="Arial" pitchFamily="34" charset="0"/>
              </a:rPr>
              <a:t>A currency that uses a floating exchange rate is known as a floating currency.  </a:t>
            </a:r>
            <a:endParaRPr lang="en-US" sz="2000" dirty="0" smtClean="0">
              <a:solidFill>
                <a:schemeClr val="tx1"/>
              </a:solidFill>
              <a:latin typeface="Arial" pitchFamily="34" charset="0"/>
              <a:cs typeface="Arial" pitchFamily="34" charset="0"/>
            </a:endParaRPr>
          </a:p>
          <a:p>
            <a:pPr lvl="1">
              <a:buFont typeface="Wingdings" panose="05000000000000000000" pitchFamily="2" charset="2"/>
              <a:buChar char="Ø"/>
            </a:pPr>
            <a:r>
              <a:rPr lang="en-US" sz="2000" dirty="0" smtClean="0">
                <a:solidFill>
                  <a:schemeClr val="tx1"/>
                </a:solidFill>
                <a:latin typeface="Arial" pitchFamily="34" charset="0"/>
                <a:cs typeface="Arial" pitchFamily="34" charset="0"/>
              </a:rPr>
              <a:t> </a:t>
            </a:r>
            <a:r>
              <a:rPr lang="en-US" sz="2000" dirty="0">
                <a:solidFill>
                  <a:schemeClr val="tx1"/>
                </a:solidFill>
                <a:latin typeface="Arial" pitchFamily="34" charset="0"/>
                <a:cs typeface="Arial" pitchFamily="34" charset="0"/>
              </a:rPr>
              <a:t>A floating currency is contrasted with a fixed currency.  </a:t>
            </a:r>
            <a:endParaRPr lang="en-US" sz="2000" dirty="0" smtClean="0">
              <a:solidFill>
                <a:schemeClr val="tx1"/>
              </a:solidFill>
              <a:latin typeface="Arial" pitchFamily="34" charset="0"/>
              <a:cs typeface="Arial" pitchFamily="34" charset="0"/>
            </a:endParaRPr>
          </a:p>
          <a:p>
            <a:pPr lvl="1">
              <a:buFont typeface="Wingdings" panose="05000000000000000000" pitchFamily="2" charset="2"/>
              <a:buChar char="Ø"/>
            </a:pPr>
            <a:r>
              <a:rPr lang="en-US" sz="2000" dirty="0" smtClean="0">
                <a:solidFill>
                  <a:schemeClr val="tx1"/>
                </a:solidFill>
                <a:latin typeface="Arial" pitchFamily="34" charset="0"/>
                <a:cs typeface="Arial" pitchFamily="34" charset="0"/>
              </a:rPr>
              <a:t> </a:t>
            </a:r>
            <a:r>
              <a:rPr lang="en-US" sz="2000" dirty="0">
                <a:solidFill>
                  <a:schemeClr val="tx1"/>
                </a:solidFill>
                <a:latin typeface="Arial" pitchFamily="34" charset="0"/>
                <a:cs typeface="Arial" pitchFamily="34" charset="0"/>
              </a:rPr>
              <a:t>In the modern world, most of the world's currencies are floating; such currencies include the most widely traded currencies: the United States dollar, the euro, the Norwegian krone, the Japanese yen, the British pound, and the Australian dollar.  </a:t>
            </a:r>
            <a:endParaRPr lang="en-US" sz="2000" dirty="0" smtClean="0">
              <a:solidFill>
                <a:schemeClr val="tx1"/>
              </a:solidFill>
              <a:latin typeface="Arial" pitchFamily="34" charset="0"/>
              <a:cs typeface="Arial" pitchFamily="34" charset="0"/>
            </a:endParaRPr>
          </a:p>
          <a:p>
            <a:pPr lvl="1">
              <a:buFont typeface="Wingdings" panose="05000000000000000000" pitchFamily="2" charset="2"/>
              <a:buChar char="Ø"/>
            </a:pPr>
            <a:r>
              <a:rPr lang="en-US" sz="2000" dirty="0" smtClean="0">
                <a:solidFill>
                  <a:schemeClr val="tx1"/>
                </a:solidFill>
                <a:latin typeface="Arial" pitchFamily="34" charset="0"/>
                <a:cs typeface="Arial" pitchFamily="34" charset="0"/>
              </a:rPr>
              <a:t> </a:t>
            </a:r>
            <a:r>
              <a:rPr lang="en-US" sz="2000" dirty="0">
                <a:solidFill>
                  <a:schemeClr val="tx1"/>
                </a:solidFill>
                <a:latin typeface="Arial" pitchFamily="34" charset="0"/>
                <a:cs typeface="Arial" pitchFamily="34" charset="0"/>
              </a:rPr>
              <a:t>The Swiss franc was formerly traded via a floating exchange rate but as of September 2011, has its floor pegged to the euro </a:t>
            </a:r>
            <a:endParaRPr lang="en-US" sz="2000" dirty="0" smtClean="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xmlns="" val="3496594683"/>
      </p:ext>
    </p:extLst>
  </p:cSld>
  <p:clrMapOvr>
    <a:masterClrMapping/>
  </p:clrMapOvr>
  <mc:AlternateContent xmlns:mc="http://schemas.openxmlformats.org/markup-compatibility/2006">
    <mc:Choice xmlns:p14="http://schemas.microsoft.com/office/powerpoint/2010/main" xmlns="" Requires="p14">
      <p:transition spd="slow" p14:dur="2000">
        <p14:ferris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1000"/>
                                        <p:tgtEl>
                                          <p:spTgt spid="5">
                                            <p:txEl>
                                              <p:pRg st="4" end="4"/>
                                            </p:txEl>
                                          </p:spTgt>
                                        </p:tgtEl>
                                      </p:cBhvr>
                                    </p:animEffect>
                                    <p:anim calcmode="lin" valueType="num">
                                      <p:cBhvr>
                                        <p:cTn id="29"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animEffect transition="in" filter="fade">
                                      <p:cBhvr>
                                        <p:cTn id="35" dur="1000"/>
                                        <p:tgtEl>
                                          <p:spTgt spid="5">
                                            <p:txEl>
                                              <p:pRg st="5" end="5"/>
                                            </p:txEl>
                                          </p:spTgt>
                                        </p:tgtEl>
                                      </p:cBhvr>
                                    </p:animEffect>
                                    <p:anim calcmode="lin" valueType="num">
                                      <p:cBhvr>
                                        <p:cTn id="36"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8309" y="1050879"/>
            <a:ext cx="8567382" cy="5104261"/>
          </a:xfrm>
        </p:spPr>
        <p:txBody>
          <a:bodyPr>
            <a:noAutofit/>
          </a:bodyPr>
          <a:lstStyle/>
          <a:p>
            <a:pPr marL="0" indent="0">
              <a:buNone/>
            </a:pPr>
            <a:r>
              <a:rPr lang="en-US" sz="3600" b="1" dirty="0" smtClean="0">
                <a:solidFill>
                  <a:schemeClr val="tx1"/>
                </a:solidFill>
                <a:latin typeface="Arial" pitchFamily="34" charset="0"/>
                <a:cs typeface="Arial" pitchFamily="34" charset="0"/>
              </a:rPr>
              <a:t>Managed </a:t>
            </a:r>
            <a:r>
              <a:rPr lang="en-US" sz="3600" b="1" dirty="0">
                <a:solidFill>
                  <a:schemeClr val="tx1"/>
                </a:solidFill>
                <a:latin typeface="Arial" pitchFamily="34" charset="0"/>
                <a:cs typeface="Arial" pitchFamily="34" charset="0"/>
              </a:rPr>
              <a:t>floating exchange rates</a:t>
            </a:r>
            <a:endParaRPr lang="en-US" sz="3600" b="1" dirty="0" smtClean="0">
              <a:solidFill>
                <a:schemeClr val="tx1"/>
              </a:solidFill>
              <a:latin typeface="Arial" pitchFamily="34" charset="0"/>
              <a:cs typeface="Arial" pitchFamily="34" charset="0"/>
            </a:endParaRPr>
          </a:p>
          <a:p>
            <a:pPr lvl="1">
              <a:buFont typeface="Wingdings" panose="05000000000000000000" pitchFamily="2" charset="2"/>
              <a:buChar char="Ø"/>
            </a:pPr>
            <a:r>
              <a:rPr lang="en-US" sz="3200" dirty="0">
                <a:solidFill>
                  <a:schemeClr val="tx1"/>
                </a:solidFill>
                <a:latin typeface="Arial" pitchFamily="34" charset="0"/>
                <a:cs typeface="Arial" pitchFamily="34" charset="0"/>
              </a:rPr>
              <a:t> </a:t>
            </a:r>
            <a:r>
              <a:rPr lang="en-US" dirty="0">
                <a:solidFill>
                  <a:schemeClr val="tx1"/>
                </a:solidFill>
                <a:latin typeface="Arial" pitchFamily="34" charset="0"/>
                <a:cs typeface="Arial" pitchFamily="34" charset="0"/>
              </a:rPr>
              <a:t>Managed floating exchange rate system is the current international financial environment in which exchange rates fluctuate from day to day, but central banks attempt to influence their countries' exchange rates by buying and selling currencies.  </a:t>
            </a:r>
            <a:endParaRPr lang="en-US" dirty="0" smtClean="0">
              <a:solidFill>
                <a:schemeClr val="tx1"/>
              </a:solidFill>
              <a:latin typeface="Arial" pitchFamily="34" charset="0"/>
              <a:cs typeface="Arial" pitchFamily="34" charset="0"/>
            </a:endParaRPr>
          </a:p>
          <a:p>
            <a:pPr lvl="1">
              <a:buFont typeface="Wingdings" panose="05000000000000000000" pitchFamily="2" charset="2"/>
              <a:buChar char="Ø"/>
            </a:pPr>
            <a:r>
              <a:rPr lang="en-US" dirty="0" smtClean="0">
                <a:solidFill>
                  <a:schemeClr val="tx1"/>
                </a:solidFill>
                <a:latin typeface="Arial" pitchFamily="34" charset="0"/>
                <a:cs typeface="Arial" pitchFamily="34" charset="0"/>
              </a:rPr>
              <a:t> </a:t>
            </a:r>
            <a:r>
              <a:rPr lang="en-US" dirty="0">
                <a:solidFill>
                  <a:schemeClr val="tx1"/>
                </a:solidFill>
                <a:latin typeface="Arial" pitchFamily="34" charset="0"/>
                <a:cs typeface="Arial" pitchFamily="34" charset="0"/>
              </a:rPr>
              <a:t>It is also known as a dirty float. </a:t>
            </a:r>
            <a:endParaRPr lang="en-US" dirty="0" smtClean="0">
              <a:solidFill>
                <a:schemeClr val="tx1"/>
              </a:solidFill>
              <a:latin typeface="Arial" pitchFamily="34" charset="0"/>
              <a:cs typeface="Arial" pitchFamily="34" charset="0"/>
            </a:endParaRPr>
          </a:p>
          <a:p>
            <a:pPr lvl="1">
              <a:buFont typeface="Wingdings" panose="05000000000000000000" pitchFamily="2" charset="2"/>
              <a:buChar char="Ø"/>
            </a:pPr>
            <a:r>
              <a:rPr lang="en-US" dirty="0" smtClean="0">
                <a:solidFill>
                  <a:schemeClr val="tx1"/>
                </a:solidFill>
                <a:latin typeface="Arial" pitchFamily="34" charset="0"/>
                <a:cs typeface="Arial" pitchFamily="34" charset="0"/>
              </a:rPr>
              <a:t> </a:t>
            </a:r>
            <a:r>
              <a:rPr lang="en-US" dirty="0">
                <a:solidFill>
                  <a:schemeClr val="tx1"/>
                </a:solidFill>
                <a:latin typeface="Arial" pitchFamily="34" charset="0"/>
                <a:cs typeface="Arial" pitchFamily="34" charset="0"/>
              </a:rPr>
              <a:t>In an increasingly integrated world economy, the currency rates impact any given country's economy through the trade balance. </a:t>
            </a:r>
            <a:endParaRPr lang="en-US" dirty="0" smtClean="0">
              <a:solidFill>
                <a:schemeClr val="tx1"/>
              </a:solidFill>
              <a:latin typeface="Arial" pitchFamily="34" charset="0"/>
              <a:cs typeface="Arial" pitchFamily="34" charset="0"/>
            </a:endParaRPr>
          </a:p>
          <a:p>
            <a:pPr lvl="1">
              <a:buFont typeface="Wingdings" panose="05000000000000000000" pitchFamily="2" charset="2"/>
              <a:buChar char="Ø"/>
            </a:pPr>
            <a:r>
              <a:rPr lang="en-US" dirty="0" smtClean="0">
                <a:solidFill>
                  <a:schemeClr val="tx1"/>
                </a:solidFill>
                <a:latin typeface="Arial" pitchFamily="34" charset="0"/>
                <a:cs typeface="Arial" pitchFamily="34" charset="0"/>
              </a:rPr>
              <a:t> </a:t>
            </a:r>
            <a:r>
              <a:rPr lang="en-US" dirty="0">
                <a:solidFill>
                  <a:schemeClr val="tx1"/>
                </a:solidFill>
                <a:latin typeface="Arial" pitchFamily="34" charset="0"/>
                <a:cs typeface="Arial" pitchFamily="34" charset="0"/>
              </a:rPr>
              <a:t>In this aspect, almost all currencies are managed since central banks or governments intervene to influence the value of their currencies</a:t>
            </a:r>
            <a:endParaRPr lang="en-US" dirty="0" smtClean="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xmlns="" val="2938829211"/>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1000"/>
                                        <p:tgtEl>
                                          <p:spTgt spid="5">
                                            <p:txEl>
                                              <p:pRg st="4" end="4"/>
                                            </p:txEl>
                                          </p:spTgt>
                                        </p:tgtEl>
                                      </p:cBhvr>
                                    </p:animEffect>
                                    <p:anim calcmode="lin" valueType="num">
                                      <p:cBhvr>
                                        <p:cTn id="29"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8309" y="1050879"/>
            <a:ext cx="8567382" cy="5104261"/>
          </a:xfrm>
        </p:spPr>
        <p:txBody>
          <a:bodyPr>
            <a:noAutofit/>
          </a:bodyPr>
          <a:lstStyle/>
          <a:p>
            <a:pPr marL="0" indent="0">
              <a:buNone/>
            </a:pPr>
            <a:r>
              <a:rPr lang="en-US" sz="3200" b="1" dirty="0" smtClean="0">
                <a:solidFill>
                  <a:schemeClr val="tx1"/>
                </a:solidFill>
                <a:latin typeface="Arial" pitchFamily="34" charset="0"/>
                <a:cs typeface="Arial" pitchFamily="34" charset="0"/>
              </a:rPr>
              <a:t>Fixed </a:t>
            </a:r>
            <a:r>
              <a:rPr lang="en-US" sz="3200" b="1" dirty="0">
                <a:solidFill>
                  <a:schemeClr val="tx1"/>
                </a:solidFill>
                <a:latin typeface="Arial" pitchFamily="34" charset="0"/>
                <a:cs typeface="Arial" pitchFamily="34" charset="0"/>
              </a:rPr>
              <a:t>exchange rates </a:t>
            </a:r>
            <a:endParaRPr lang="en-US" sz="3200" b="1" dirty="0" smtClean="0">
              <a:solidFill>
                <a:schemeClr val="tx1"/>
              </a:solidFill>
              <a:latin typeface="Arial" pitchFamily="34" charset="0"/>
              <a:cs typeface="Arial" pitchFamily="34" charset="0"/>
            </a:endParaRPr>
          </a:p>
          <a:p>
            <a:pPr lvl="1">
              <a:buFont typeface="Wingdings" panose="05000000000000000000" pitchFamily="2" charset="2"/>
              <a:buChar char="Ø"/>
            </a:pPr>
            <a:r>
              <a:rPr lang="en-US" sz="2800" dirty="0">
                <a:solidFill>
                  <a:schemeClr val="tx1"/>
                </a:solidFill>
                <a:latin typeface="Arial" pitchFamily="34" charset="0"/>
                <a:cs typeface="Arial" pitchFamily="34" charset="0"/>
              </a:rPr>
              <a:t> In a fixed exchange-rate system, a country’s government decides the worth of its currency in terms of either a fixed weight of gold, a fixed amount of another currency or a basket of other currencies.  </a:t>
            </a:r>
            <a:endParaRPr lang="en-US" sz="2800" dirty="0" smtClean="0">
              <a:solidFill>
                <a:schemeClr val="tx1"/>
              </a:solidFill>
              <a:latin typeface="Arial" pitchFamily="34" charset="0"/>
              <a:cs typeface="Arial" pitchFamily="34" charset="0"/>
            </a:endParaRPr>
          </a:p>
          <a:p>
            <a:pPr lvl="1">
              <a:buFont typeface="Wingdings" panose="05000000000000000000" pitchFamily="2" charset="2"/>
              <a:buChar char="Ø"/>
            </a:pPr>
            <a:r>
              <a:rPr lang="en-US" sz="2800" dirty="0" smtClean="0">
                <a:solidFill>
                  <a:schemeClr val="tx1"/>
                </a:solidFill>
                <a:latin typeface="Arial" pitchFamily="34" charset="0"/>
                <a:cs typeface="Arial" pitchFamily="34" charset="0"/>
              </a:rPr>
              <a:t> </a:t>
            </a:r>
            <a:r>
              <a:rPr lang="en-US" sz="2800" dirty="0">
                <a:solidFill>
                  <a:schemeClr val="tx1"/>
                </a:solidFill>
                <a:latin typeface="Arial" pitchFamily="34" charset="0"/>
                <a:cs typeface="Arial" pitchFamily="34" charset="0"/>
              </a:rPr>
              <a:t>Typically an open market mechanism is used, where the central bank of a country remains committed at all times to buy and sell its currency at a fixed price.  </a:t>
            </a:r>
            <a:endParaRPr lang="en-US" sz="2800" dirty="0" smtClean="0">
              <a:solidFill>
                <a:schemeClr val="tx1"/>
              </a:solidFill>
              <a:latin typeface="Arial" pitchFamily="34" charset="0"/>
              <a:cs typeface="Arial" pitchFamily="34" charset="0"/>
            </a:endParaRPr>
          </a:p>
          <a:p>
            <a:pPr lvl="1">
              <a:buFont typeface="Wingdings" panose="05000000000000000000" pitchFamily="2" charset="2"/>
              <a:buChar char="Ø"/>
            </a:pPr>
            <a:r>
              <a:rPr lang="en-US" sz="2800" dirty="0" smtClean="0">
                <a:solidFill>
                  <a:schemeClr val="tx1"/>
                </a:solidFill>
                <a:latin typeface="Arial" pitchFamily="34" charset="0"/>
                <a:cs typeface="Arial" pitchFamily="34" charset="0"/>
              </a:rPr>
              <a:t> </a:t>
            </a:r>
            <a:r>
              <a:rPr lang="en-US" sz="2800" dirty="0">
                <a:solidFill>
                  <a:schemeClr val="tx1"/>
                </a:solidFill>
                <a:latin typeface="Arial" pitchFamily="34" charset="0"/>
                <a:cs typeface="Arial" pitchFamily="34" charset="0"/>
              </a:rPr>
              <a:t>The central bank provides foreign currency needed to finance payments imbalances.</a:t>
            </a:r>
            <a:endParaRPr lang="en-US" sz="2800" dirty="0" smtClean="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xmlns="" val="737961524"/>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928662" y="1714488"/>
            <a:ext cx="7500990" cy="4643470"/>
          </a:xfrm>
        </p:spPr>
        <p:txBody>
          <a:bodyPr>
            <a:noAutofit/>
          </a:bodyPr>
          <a:lstStyle/>
          <a:p>
            <a:pPr>
              <a:buNone/>
            </a:pPr>
            <a:r>
              <a:rPr lang="en-ZA" sz="3600" b="1" dirty="0" smtClean="0">
                <a:solidFill>
                  <a:srgbClr val="0070C0"/>
                </a:solidFill>
                <a:latin typeface="Arial" pitchFamily="34" charset="0"/>
                <a:cs typeface="Arial" pitchFamily="34" charset="0"/>
              </a:rPr>
              <a:t>2. Terms of Trade</a:t>
            </a:r>
          </a:p>
          <a:p>
            <a:pPr>
              <a:buNone/>
            </a:pPr>
            <a:endParaRPr lang="en-US" sz="1800" b="1" dirty="0" smtClean="0">
              <a:latin typeface="Arial" pitchFamily="34" charset="0"/>
              <a:cs typeface="Arial" pitchFamily="34" charset="0"/>
            </a:endParaRPr>
          </a:p>
          <a:p>
            <a:pPr marL="514350" indent="-514350">
              <a:buClrTx/>
              <a:buNone/>
            </a:pPr>
            <a:r>
              <a:rPr lang="en-US" sz="2400" dirty="0" smtClean="0">
                <a:latin typeface="Arial" pitchFamily="34" charset="0"/>
                <a:cs typeface="Arial" pitchFamily="34" charset="0"/>
              </a:rPr>
              <a:t>	</a:t>
            </a:r>
            <a:r>
              <a:rPr lang="en-US" sz="2800" dirty="0" smtClean="0">
                <a:latin typeface="Arial" pitchFamily="34" charset="0"/>
                <a:cs typeface="Arial" pitchFamily="34" charset="0"/>
              </a:rPr>
              <a:t>Terms of trade refers to the relative price of exports in terms of imports and is defined as the ratio of export prices to import prices. It can be interpreted as the amount of import goods an economy can purchase per unit of export goods</a:t>
            </a:r>
            <a:r>
              <a:rPr lang="en-US" sz="2400" dirty="0" smtClean="0">
                <a:latin typeface="Arial" pitchFamily="34" charset="0"/>
                <a:cs typeface="Arial" pitchFamily="34" charset="0"/>
              </a:rPr>
              <a:t>.</a:t>
            </a:r>
            <a:endParaRPr lang="en-US" sz="2800"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785786" y="1785926"/>
            <a:ext cx="8072494" cy="4857784"/>
          </a:xfrm>
        </p:spPr>
        <p:txBody>
          <a:bodyPr>
            <a:normAutofit fontScale="62500" lnSpcReduction="20000"/>
          </a:bodyPr>
          <a:lstStyle/>
          <a:p>
            <a:pPr>
              <a:buNone/>
            </a:pPr>
            <a:r>
              <a:rPr lang="en-US" sz="5800" b="1" dirty="0" smtClean="0">
                <a:solidFill>
                  <a:srgbClr val="0070C0"/>
                </a:solidFill>
                <a:latin typeface="Arial" pitchFamily="34" charset="0"/>
                <a:cs typeface="Arial" pitchFamily="34" charset="0"/>
              </a:rPr>
              <a:t>TOPICS</a:t>
            </a:r>
            <a:endParaRPr lang="en-US" sz="4400" b="1" dirty="0" smtClean="0">
              <a:solidFill>
                <a:srgbClr val="0070C0"/>
              </a:solidFill>
              <a:latin typeface="Arial" pitchFamily="34" charset="0"/>
              <a:cs typeface="Arial" pitchFamily="34" charset="0"/>
            </a:endParaRPr>
          </a:p>
          <a:p>
            <a:pPr>
              <a:buNone/>
            </a:pPr>
            <a:endParaRPr lang="en-ZA" sz="3200" dirty="0" smtClean="0">
              <a:solidFill>
                <a:srgbClr val="0070C0"/>
              </a:solidFill>
              <a:latin typeface="Arial" pitchFamily="34" charset="0"/>
              <a:cs typeface="Arial" pitchFamily="34" charset="0"/>
            </a:endParaRPr>
          </a:p>
          <a:p>
            <a:r>
              <a:rPr lang="en-ZA" sz="3600" b="1" dirty="0" smtClean="0">
                <a:latin typeface="Arial" pitchFamily="34" charset="0"/>
                <a:cs typeface="Arial" pitchFamily="34" charset="0"/>
              </a:rPr>
              <a:t>UNIT 1: MAIN REASONS FOR INTERNATIONAL TRADE</a:t>
            </a:r>
          </a:p>
          <a:p>
            <a:endParaRPr lang="en-ZA" sz="3600" b="1" dirty="0" smtClean="0">
              <a:latin typeface="Arial" pitchFamily="34" charset="0"/>
              <a:cs typeface="Arial" pitchFamily="34" charset="0"/>
            </a:endParaRPr>
          </a:p>
          <a:p>
            <a:r>
              <a:rPr lang="en-ZA" sz="3600" b="1" dirty="0" smtClean="0">
                <a:latin typeface="Arial" pitchFamily="34" charset="0"/>
                <a:cs typeface="Arial" pitchFamily="34" charset="0"/>
              </a:rPr>
              <a:t>UNIT 2: THE BALANCE OF PAYMENTS ACCOUNT</a:t>
            </a:r>
          </a:p>
          <a:p>
            <a:endParaRPr lang="en-ZA" sz="3600" b="1" dirty="0" smtClean="0">
              <a:latin typeface="Arial" pitchFamily="34" charset="0"/>
              <a:cs typeface="Arial" pitchFamily="34" charset="0"/>
            </a:endParaRPr>
          </a:p>
          <a:p>
            <a:r>
              <a:rPr lang="en-ZA" sz="3600" b="1" dirty="0" smtClean="0">
                <a:latin typeface="Arial" pitchFamily="34" charset="0"/>
                <a:cs typeface="Arial" pitchFamily="34" charset="0"/>
              </a:rPr>
              <a:t>UNIT 3: </a:t>
            </a:r>
            <a:r>
              <a:rPr lang="en-ZA" sz="3600" b="1" dirty="0" smtClean="0">
                <a:solidFill>
                  <a:srgbClr val="FF0000"/>
                </a:solidFill>
                <a:latin typeface="Arial" pitchFamily="34" charset="0"/>
                <a:cs typeface="Arial" pitchFamily="34" charset="0"/>
              </a:rPr>
              <a:t>FOREIGN EXCHANGE MARKETS</a:t>
            </a:r>
          </a:p>
          <a:p>
            <a:endParaRPr lang="en-ZA" sz="3600" b="1" dirty="0" smtClean="0">
              <a:latin typeface="Arial" pitchFamily="34" charset="0"/>
              <a:cs typeface="Arial" pitchFamily="34" charset="0"/>
            </a:endParaRPr>
          </a:p>
          <a:p>
            <a:r>
              <a:rPr lang="en-ZA" sz="3600" b="1" dirty="0" smtClean="0">
                <a:latin typeface="Arial" pitchFamily="34" charset="0"/>
                <a:cs typeface="Arial" pitchFamily="34" charset="0"/>
              </a:rPr>
              <a:t>UNIT 4: </a:t>
            </a:r>
            <a:r>
              <a:rPr lang="en-ZA" sz="3600" b="1" dirty="0" smtClean="0">
                <a:solidFill>
                  <a:srgbClr val="FF0000"/>
                </a:solidFill>
                <a:latin typeface="Arial" pitchFamily="34" charset="0"/>
                <a:cs typeface="Arial" pitchFamily="34" charset="0"/>
              </a:rPr>
              <a:t>ESTABLISHMENT OF FOREIGN EXCHANGE 	      RATES</a:t>
            </a:r>
          </a:p>
          <a:p>
            <a:endParaRPr lang="en-ZA" sz="3600" b="1" dirty="0" smtClean="0">
              <a:latin typeface="Arial" pitchFamily="34" charset="0"/>
              <a:cs typeface="Arial" pitchFamily="34" charset="0"/>
            </a:endParaRPr>
          </a:p>
          <a:p>
            <a:r>
              <a:rPr lang="en-ZA" sz="3600" b="1" dirty="0" smtClean="0">
                <a:latin typeface="Arial" pitchFamily="34" charset="0"/>
                <a:cs typeface="Arial" pitchFamily="34" charset="0"/>
              </a:rPr>
              <a:t>UNIT 5: CORRECTIONS OF BOP SURPLUS </a:t>
            </a:r>
            <a:r>
              <a:rPr lang="en-ZA" sz="3600" b="1" smtClean="0">
                <a:latin typeface="Arial" pitchFamily="34" charset="0"/>
                <a:cs typeface="Arial" pitchFamily="34" charset="0"/>
              </a:rPr>
              <a:t>AND 		      DEFICIT </a:t>
            </a:r>
            <a:r>
              <a:rPr lang="en-ZA" sz="3600" b="1" dirty="0" smtClean="0">
                <a:latin typeface="Arial" pitchFamily="34" charset="0"/>
                <a:cs typeface="Arial" pitchFamily="34" charset="0"/>
              </a:rPr>
              <a:t>(DISEQUILIBRIA)</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928662" y="1714488"/>
            <a:ext cx="7500990" cy="4643470"/>
          </a:xfrm>
        </p:spPr>
        <p:txBody>
          <a:bodyPr>
            <a:noAutofit/>
          </a:bodyPr>
          <a:lstStyle/>
          <a:p>
            <a:pPr>
              <a:buNone/>
            </a:pPr>
            <a:r>
              <a:rPr lang="en-ZA" sz="3600" b="1" dirty="0" smtClean="0">
                <a:solidFill>
                  <a:srgbClr val="0070C0"/>
                </a:solidFill>
                <a:latin typeface="Arial" pitchFamily="34" charset="0"/>
                <a:cs typeface="Arial" pitchFamily="34" charset="0"/>
              </a:rPr>
              <a:t>2. Terms of Trade</a:t>
            </a:r>
          </a:p>
          <a:p>
            <a:pPr>
              <a:buNone/>
            </a:pPr>
            <a:endParaRPr lang="en-US" sz="1800" b="1" dirty="0" smtClean="0">
              <a:latin typeface="Arial" pitchFamily="34" charset="0"/>
              <a:cs typeface="Arial" pitchFamily="34" charset="0"/>
            </a:endParaRPr>
          </a:p>
          <a:p>
            <a:pPr>
              <a:buNone/>
            </a:pPr>
            <a:r>
              <a:rPr lang="en-US" sz="2400" dirty="0" smtClean="0">
                <a:latin typeface="Arial" pitchFamily="34" charset="0"/>
                <a:cs typeface="Arial" pitchFamily="34" charset="0"/>
              </a:rPr>
              <a:t>	</a:t>
            </a:r>
            <a:r>
              <a:rPr lang="en-US" sz="2800" dirty="0" smtClean="0">
                <a:latin typeface="Arial" pitchFamily="34" charset="0"/>
                <a:cs typeface="Arial" pitchFamily="34" charset="0"/>
              </a:rPr>
              <a:t>An improvement of a nation's terms of trade benefits that country in the sense that it can buy more imports for any given level of exports.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928662" y="1714488"/>
            <a:ext cx="7500990" cy="4643470"/>
          </a:xfrm>
        </p:spPr>
        <p:txBody>
          <a:bodyPr>
            <a:noAutofit/>
          </a:bodyPr>
          <a:lstStyle/>
          <a:p>
            <a:pPr>
              <a:buNone/>
            </a:pPr>
            <a:r>
              <a:rPr lang="en-ZA" sz="3600" b="1" dirty="0" smtClean="0">
                <a:solidFill>
                  <a:srgbClr val="0070C0"/>
                </a:solidFill>
                <a:latin typeface="Arial" pitchFamily="34" charset="0"/>
                <a:cs typeface="Arial" pitchFamily="34" charset="0"/>
              </a:rPr>
              <a:t>2. Terms of Trade</a:t>
            </a:r>
          </a:p>
          <a:p>
            <a:pPr>
              <a:buNone/>
            </a:pPr>
            <a:endParaRPr lang="en-US" sz="1800" b="1" dirty="0" smtClean="0">
              <a:latin typeface="Arial" pitchFamily="34" charset="0"/>
              <a:cs typeface="Arial" pitchFamily="34" charset="0"/>
            </a:endParaRPr>
          </a:p>
          <a:p>
            <a:pPr>
              <a:buNone/>
            </a:pPr>
            <a:r>
              <a:rPr lang="en-US" sz="2400" dirty="0" smtClean="0">
                <a:latin typeface="Arial" pitchFamily="34" charset="0"/>
                <a:cs typeface="Arial" pitchFamily="34" charset="0"/>
              </a:rPr>
              <a:t>	</a:t>
            </a:r>
            <a:r>
              <a:rPr lang="en-US" sz="2800" dirty="0" smtClean="0">
                <a:latin typeface="Arial" pitchFamily="34" charset="0"/>
                <a:cs typeface="Arial" pitchFamily="34" charset="0"/>
              </a:rPr>
              <a:t>The terms of trade may be influenced by the exchange rate because a rise in the value of a country's currency lowers the domestic prices of its imports but may not directly affect the prices of the commodities it exports. </a:t>
            </a:r>
            <a:endParaRPr lang="en-US" sz="2400" dirty="0" smtClean="0">
              <a:latin typeface="Arial" pitchFamily="34" charset="0"/>
              <a:cs typeface="Arial" pitchFamily="34" charset="0"/>
            </a:endParaRPr>
          </a:p>
          <a:p>
            <a:pPr marL="514350" indent="-514350">
              <a:buClrTx/>
              <a:buNone/>
            </a:pPr>
            <a:endParaRPr lang="en-US" sz="2800" dirty="0">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928662" y="1714488"/>
            <a:ext cx="7500990" cy="4643470"/>
          </a:xfrm>
        </p:spPr>
        <p:txBody>
          <a:bodyPr>
            <a:noAutofit/>
          </a:bodyPr>
          <a:lstStyle/>
          <a:p>
            <a:pPr>
              <a:buNone/>
            </a:pPr>
            <a:r>
              <a:rPr lang="en-ZA" sz="3600" b="1" dirty="0" smtClean="0">
                <a:solidFill>
                  <a:srgbClr val="0070C0"/>
                </a:solidFill>
                <a:latin typeface="Arial" pitchFamily="34" charset="0"/>
                <a:cs typeface="Arial" pitchFamily="34" charset="0"/>
              </a:rPr>
              <a:t>2. Terms of Trade</a:t>
            </a:r>
          </a:p>
          <a:p>
            <a:pPr>
              <a:buNone/>
            </a:pPr>
            <a:endParaRPr lang="en-US" sz="1800" b="1" dirty="0" smtClean="0">
              <a:latin typeface="Arial" pitchFamily="34" charset="0"/>
              <a:cs typeface="Arial" pitchFamily="34" charset="0"/>
            </a:endParaRPr>
          </a:p>
          <a:p>
            <a:pPr>
              <a:buNone/>
            </a:pPr>
            <a:r>
              <a:rPr lang="en-US" sz="2400" dirty="0" smtClean="0">
                <a:latin typeface="Arial" pitchFamily="34" charset="0"/>
                <a:cs typeface="Arial" pitchFamily="34" charset="0"/>
              </a:rPr>
              <a:t>	</a:t>
            </a:r>
            <a:r>
              <a:rPr lang="en-US" sz="2800" dirty="0" smtClean="0">
                <a:latin typeface="Arial" pitchFamily="34" charset="0"/>
                <a:cs typeface="Arial" pitchFamily="34" charset="0"/>
              </a:rPr>
              <a:t> For example, if an economy is only exporting apples and only importing oranges, then the terms of trade are simply the price of apples over the price of oranges. In other words, how many oranges can you get for a unit of apples? </a:t>
            </a:r>
            <a:endParaRPr lang="en-US" sz="2400" dirty="0" smtClean="0">
              <a:latin typeface="Arial" pitchFamily="34" charset="0"/>
              <a:cs typeface="Arial" pitchFamily="34" charset="0"/>
            </a:endParaRPr>
          </a:p>
          <a:p>
            <a:pPr marL="514350" indent="-514350">
              <a:buClrTx/>
              <a:buNone/>
            </a:pPr>
            <a:endParaRPr lang="en-US" sz="2800" dirty="0">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928662" y="1714488"/>
            <a:ext cx="7500990" cy="4643470"/>
          </a:xfrm>
        </p:spPr>
        <p:txBody>
          <a:bodyPr>
            <a:noAutofit/>
          </a:bodyPr>
          <a:lstStyle/>
          <a:p>
            <a:pPr>
              <a:buNone/>
            </a:pPr>
            <a:r>
              <a:rPr lang="en-ZA" sz="3600" b="1" dirty="0" smtClean="0">
                <a:solidFill>
                  <a:srgbClr val="0070C0"/>
                </a:solidFill>
                <a:latin typeface="Arial" pitchFamily="34" charset="0"/>
                <a:cs typeface="Arial" pitchFamily="34" charset="0"/>
              </a:rPr>
              <a:t>2. Terms of Trade</a:t>
            </a:r>
          </a:p>
          <a:p>
            <a:pPr>
              <a:buNone/>
            </a:pPr>
            <a:endParaRPr lang="en-US" sz="1800" b="1" dirty="0" smtClean="0">
              <a:latin typeface="Arial" pitchFamily="34" charset="0"/>
              <a:cs typeface="Arial" pitchFamily="34" charset="0"/>
            </a:endParaRPr>
          </a:p>
          <a:p>
            <a:pPr>
              <a:buNone/>
            </a:pPr>
            <a:r>
              <a:rPr lang="en-US" sz="2400" dirty="0" smtClean="0">
                <a:latin typeface="Arial" pitchFamily="34" charset="0"/>
                <a:cs typeface="Arial" pitchFamily="34" charset="0"/>
              </a:rPr>
              <a:t>	</a:t>
            </a:r>
            <a:r>
              <a:rPr lang="en-US" sz="2800" dirty="0" smtClean="0">
                <a:latin typeface="Arial" pitchFamily="34" charset="0"/>
                <a:cs typeface="Arial" pitchFamily="34" charset="0"/>
              </a:rPr>
              <a:t>Since economies typically export and import many goods, measuring the terms of trade requires defining price indices for exported and imported goods and comparing the two. </a:t>
            </a:r>
            <a:endParaRPr lang="en-US" sz="2400" dirty="0" smtClean="0">
              <a:latin typeface="Arial" pitchFamily="34" charset="0"/>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928662" y="1714488"/>
            <a:ext cx="7500990" cy="4643470"/>
          </a:xfrm>
        </p:spPr>
        <p:txBody>
          <a:bodyPr>
            <a:noAutofit/>
          </a:bodyPr>
          <a:lstStyle/>
          <a:p>
            <a:pPr>
              <a:buNone/>
            </a:pPr>
            <a:r>
              <a:rPr lang="en-ZA" sz="3600" b="1" dirty="0" smtClean="0">
                <a:solidFill>
                  <a:srgbClr val="0070C0"/>
                </a:solidFill>
                <a:latin typeface="Arial" pitchFamily="34" charset="0"/>
                <a:cs typeface="Arial" pitchFamily="34" charset="0"/>
              </a:rPr>
              <a:t>2. Terms of Trade</a:t>
            </a:r>
          </a:p>
          <a:p>
            <a:pPr>
              <a:buNone/>
            </a:pPr>
            <a:endParaRPr lang="en-US" sz="1800" b="1" dirty="0" smtClean="0">
              <a:latin typeface="Arial" pitchFamily="34" charset="0"/>
              <a:cs typeface="Arial" pitchFamily="34" charset="0"/>
            </a:endParaRPr>
          </a:p>
          <a:p>
            <a:pPr>
              <a:buNone/>
            </a:pPr>
            <a:r>
              <a:rPr lang="en-US" sz="2400" dirty="0" smtClean="0">
                <a:latin typeface="Arial" pitchFamily="34" charset="0"/>
                <a:cs typeface="Arial" pitchFamily="34" charset="0"/>
              </a:rPr>
              <a:t>	</a:t>
            </a:r>
            <a:r>
              <a:rPr lang="en-US" sz="2800" dirty="0" smtClean="0">
                <a:latin typeface="Arial" pitchFamily="34" charset="0"/>
                <a:cs typeface="Arial" pitchFamily="34" charset="0"/>
              </a:rPr>
              <a:t>A rise in the prices of exported goods in international markets would increase the terms of trade, while a rise in the prices of imported goods would decrease it. </a:t>
            </a:r>
            <a:endParaRPr lang="en-US" sz="2800" dirty="0">
              <a:latin typeface="Arial" pitchFamily="34"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928662" y="1714488"/>
            <a:ext cx="7500990" cy="4643470"/>
          </a:xfrm>
        </p:spPr>
        <p:txBody>
          <a:bodyPr>
            <a:noAutofit/>
          </a:bodyPr>
          <a:lstStyle/>
          <a:p>
            <a:pPr>
              <a:buNone/>
            </a:pPr>
            <a:r>
              <a:rPr lang="en-ZA" sz="3600" b="1" dirty="0" smtClean="0">
                <a:solidFill>
                  <a:srgbClr val="0070C0"/>
                </a:solidFill>
                <a:latin typeface="Arial" pitchFamily="34" charset="0"/>
                <a:cs typeface="Arial" pitchFamily="34" charset="0"/>
              </a:rPr>
              <a:t>2. Terms of Trade</a:t>
            </a:r>
          </a:p>
          <a:p>
            <a:pPr>
              <a:buNone/>
            </a:pPr>
            <a:endParaRPr lang="en-US" sz="1800" b="1" dirty="0" smtClean="0">
              <a:latin typeface="Arial" pitchFamily="34" charset="0"/>
              <a:cs typeface="Arial" pitchFamily="34" charset="0"/>
            </a:endParaRPr>
          </a:p>
          <a:p>
            <a:pPr>
              <a:buNone/>
            </a:pPr>
            <a:r>
              <a:rPr lang="en-US" sz="2400" dirty="0" smtClean="0">
                <a:latin typeface="Arial" pitchFamily="34" charset="0"/>
                <a:cs typeface="Arial" pitchFamily="34" charset="0"/>
              </a:rPr>
              <a:t>	</a:t>
            </a:r>
            <a:r>
              <a:rPr lang="en-US" sz="2800" dirty="0" smtClean="0">
                <a:latin typeface="Arial" pitchFamily="34" charset="0"/>
                <a:cs typeface="Arial" pitchFamily="34" charset="0"/>
              </a:rPr>
              <a:t>For </a:t>
            </a:r>
            <a:r>
              <a:rPr lang="en-US" sz="2800" dirty="0" smtClean="0">
                <a:latin typeface="Arial" pitchFamily="34" charset="0"/>
                <a:cs typeface="Arial" pitchFamily="34" charset="0"/>
              </a:rPr>
              <a:t>example, countries that export oil will see an increase in their terms of trade when oil prices go up, while the terms of trade of countries that import oil would decrease.</a:t>
            </a:r>
            <a:endParaRPr lang="en-US" sz="2400" dirty="0" smtClean="0">
              <a:latin typeface="Arial" pitchFamily="34" charset="0"/>
              <a:cs typeface="Arial" pitchFamily="34" charset="0"/>
            </a:endParaRPr>
          </a:p>
          <a:p>
            <a:pPr marL="514350" indent="-514350">
              <a:buClrTx/>
              <a:buNone/>
            </a:pPr>
            <a:endParaRPr lang="en-US" sz="2800" dirty="0">
              <a:latin typeface="Arial" pitchFamily="34"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928662" y="1714488"/>
            <a:ext cx="7500990" cy="4643470"/>
          </a:xfrm>
        </p:spPr>
        <p:txBody>
          <a:bodyPr>
            <a:noAutofit/>
          </a:bodyPr>
          <a:lstStyle/>
          <a:p>
            <a:pPr>
              <a:buNone/>
            </a:pPr>
            <a:r>
              <a:rPr lang="en-ZA" sz="3600" b="1" dirty="0" smtClean="0">
                <a:solidFill>
                  <a:srgbClr val="0070C0"/>
                </a:solidFill>
                <a:latin typeface="Arial" pitchFamily="34" charset="0"/>
                <a:cs typeface="Arial" pitchFamily="34" charset="0"/>
              </a:rPr>
              <a:t>3. Free Trade and Protection</a:t>
            </a:r>
          </a:p>
          <a:p>
            <a:pPr lvl="0">
              <a:buClrTx/>
              <a:buNone/>
            </a:pPr>
            <a:endParaRPr lang="en-US" sz="2400" b="1" dirty="0" smtClean="0"/>
          </a:p>
          <a:p>
            <a:pPr lvl="0">
              <a:buClrTx/>
            </a:pPr>
            <a:r>
              <a:rPr lang="en-US" sz="3600" b="1" dirty="0" smtClean="0">
                <a:latin typeface="Arial" pitchFamily="34" charset="0"/>
                <a:cs typeface="Arial" pitchFamily="34" charset="0"/>
              </a:rPr>
              <a:t>Free trade</a:t>
            </a:r>
            <a:r>
              <a:rPr lang="en-US" sz="3600" dirty="0" smtClean="0">
                <a:latin typeface="Arial" pitchFamily="34" charset="0"/>
                <a:cs typeface="Arial" pitchFamily="34" charset="0"/>
              </a:rPr>
              <a:t> – Happens when producers and consumers are free to buy goods and services anywhere in the world without interference from a government.</a:t>
            </a:r>
            <a:endParaRPr lang="en-ZA" sz="3600" b="1" dirty="0" smtClean="0">
              <a:solidFill>
                <a:srgbClr val="0070C0"/>
              </a:solidFill>
              <a:latin typeface="Arial" pitchFamily="34" charset="0"/>
              <a:cs typeface="Arial" pitchFamily="34" charset="0"/>
            </a:endParaRPr>
          </a:p>
          <a:p>
            <a:pPr>
              <a:buNone/>
            </a:pPr>
            <a:endParaRPr lang="en-US" sz="1800" b="1" dirty="0" smtClean="0">
              <a:latin typeface="Arial" pitchFamily="34" charset="0"/>
              <a:cs typeface="Arial" pitchFamily="34" charset="0"/>
            </a:endParaRPr>
          </a:p>
          <a:p>
            <a:pPr>
              <a:buClrTx/>
              <a:buNone/>
            </a:pPr>
            <a:endParaRPr lang="en-US" sz="2800" dirty="0">
              <a:latin typeface="Arial" pitchFamily="34" charset="0"/>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928662" y="1714488"/>
            <a:ext cx="7500990" cy="4643470"/>
          </a:xfrm>
        </p:spPr>
        <p:txBody>
          <a:bodyPr>
            <a:noAutofit/>
          </a:bodyPr>
          <a:lstStyle/>
          <a:p>
            <a:pPr>
              <a:buNone/>
            </a:pPr>
            <a:r>
              <a:rPr lang="en-ZA" sz="3600" b="1" dirty="0" smtClean="0">
                <a:solidFill>
                  <a:srgbClr val="0070C0"/>
                </a:solidFill>
                <a:latin typeface="Arial" pitchFamily="34" charset="0"/>
                <a:cs typeface="Arial" pitchFamily="34" charset="0"/>
              </a:rPr>
              <a:t>3. Free Trade and Protection</a:t>
            </a:r>
          </a:p>
          <a:p>
            <a:pPr lvl="0">
              <a:buClrTx/>
              <a:buNone/>
            </a:pPr>
            <a:endParaRPr lang="en-US" sz="2800" b="1" dirty="0" smtClean="0"/>
          </a:p>
          <a:p>
            <a:pPr lvl="0">
              <a:buClrTx/>
            </a:pPr>
            <a:r>
              <a:rPr lang="en-US" sz="3600" b="1" dirty="0" smtClean="0">
                <a:latin typeface="Arial" pitchFamily="34" charset="0"/>
                <a:cs typeface="Arial" pitchFamily="34" charset="0"/>
              </a:rPr>
              <a:t>Protection </a:t>
            </a:r>
            <a:r>
              <a:rPr lang="en-US" sz="3600" dirty="0" smtClean="0">
                <a:latin typeface="Arial" pitchFamily="34" charset="0"/>
                <a:cs typeface="Arial" pitchFamily="34" charset="0"/>
              </a:rPr>
              <a:t>– Limits the extent of trade between countries. For example, limiting imports.</a:t>
            </a:r>
          </a:p>
          <a:p>
            <a:pPr>
              <a:buNone/>
            </a:pPr>
            <a:endParaRPr lang="en-ZA" sz="3600" b="1" dirty="0" smtClean="0">
              <a:solidFill>
                <a:srgbClr val="0070C0"/>
              </a:solidFill>
              <a:latin typeface="Arial" pitchFamily="34" charset="0"/>
              <a:cs typeface="Arial" pitchFamily="34" charset="0"/>
            </a:endParaRPr>
          </a:p>
          <a:p>
            <a:pPr>
              <a:buNone/>
            </a:pPr>
            <a:endParaRPr lang="en-US" sz="1800" b="1" dirty="0" smtClean="0">
              <a:latin typeface="Arial" pitchFamily="34" charset="0"/>
              <a:cs typeface="Arial" pitchFamily="34" charset="0"/>
            </a:endParaRPr>
          </a:p>
          <a:p>
            <a:pPr>
              <a:buClrTx/>
              <a:buNone/>
            </a:pPr>
            <a:endParaRPr lang="en-US" sz="2800" dirty="0">
              <a:latin typeface="Arial" pitchFamily="34" charset="0"/>
              <a:cs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928662" y="1714488"/>
            <a:ext cx="7500990" cy="4643470"/>
          </a:xfrm>
        </p:spPr>
        <p:txBody>
          <a:bodyPr>
            <a:noAutofit/>
          </a:bodyPr>
          <a:lstStyle/>
          <a:p>
            <a:pPr>
              <a:buNone/>
            </a:pPr>
            <a:r>
              <a:rPr lang="en-ZA" sz="3600" b="1" dirty="0" smtClean="0">
                <a:solidFill>
                  <a:srgbClr val="0070C0"/>
                </a:solidFill>
                <a:latin typeface="Arial" pitchFamily="34" charset="0"/>
                <a:cs typeface="Arial" pitchFamily="34" charset="0"/>
              </a:rPr>
              <a:t>4. South Africa’s Foreign Trade</a:t>
            </a:r>
          </a:p>
          <a:p>
            <a:pPr>
              <a:buNone/>
            </a:pPr>
            <a:endParaRPr lang="en-US" sz="2800" dirty="0" smtClean="0"/>
          </a:p>
          <a:p>
            <a:pPr lvl="0">
              <a:buClrTx/>
            </a:pPr>
            <a:r>
              <a:rPr lang="en-US" sz="3600" dirty="0" smtClean="0">
                <a:latin typeface="Arial" pitchFamily="34" charset="0"/>
                <a:cs typeface="Arial" pitchFamily="34" charset="0"/>
              </a:rPr>
              <a:t>South Africa has a relatively open economy. Foreign trade is approximately 30% of the GDP, which means that the economy at large is sensitive to changes in the terms of trade.</a:t>
            </a:r>
            <a:endParaRPr lang="en-ZA" sz="3600" b="1" dirty="0" smtClean="0">
              <a:solidFill>
                <a:srgbClr val="0070C0"/>
              </a:solidFill>
              <a:latin typeface="Arial" pitchFamily="34" charset="0"/>
              <a:cs typeface="Arial" pitchFamily="34" charset="0"/>
            </a:endParaRPr>
          </a:p>
          <a:p>
            <a:pPr>
              <a:buClrTx/>
              <a:buNone/>
            </a:pPr>
            <a:endParaRPr lang="en-US" sz="1800" b="1" dirty="0" smtClean="0">
              <a:latin typeface="Arial" pitchFamily="34" charset="0"/>
              <a:cs typeface="Arial" pitchFamily="34" charset="0"/>
            </a:endParaRPr>
          </a:p>
          <a:p>
            <a:pPr>
              <a:buClrTx/>
              <a:buNone/>
            </a:pPr>
            <a:endParaRPr lang="en-US" sz="2800" dirty="0">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928662" y="1714488"/>
            <a:ext cx="7500990" cy="4643470"/>
          </a:xfrm>
        </p:spPr>
        <p:txBody>
          <a:bodyPr>
            <a:noAutofit/>
          </a:bodyPr>
          <a:lstStyle/>
          <a:p>
            <a:pPr>
              <a:buNone/>
            </a:pPr>
            <a:r>
              <a:rPr lang="en-ZA" sz="3600" b="1" dirty="0" smtClean="0">
                <a:solidFill>
                  <a:srgbClr val="0070C0"/>
                </a:solidFill>
                <a:latin typeface="Arial" pitchFamily="34" charset="0"/>
                <a:cs typeface="Arial" pitchFamily="34" charset="0"/>
              </a:rPr>
              <a:t>4. South Africa’s Foreign Trade</a:t>
            </a:r>
          </a:p>
          <a:p>
            <a:pPr>
              <a:buNone/>
            </a:pPr>
            <a:endParaRPr lang="en-US" sz="2800" dirty="0" smtClean="0"/>
          </a:p>
          <a:p>
            <a:pPr lvl="0">
              <a:buClrTx/>
            </a:pPr>
            <a:r>
              <a:rPr lang="en-US" sz="3600" dirty="0" smtClean="0">
                <a:latin typeface="Arial" pitchFamily="34" charset="0"/>
                <a:cs typeface="Arial" pitchFamily="34" charset="0"/>
              </a:rPr>
              <a:t>The composition of our exports and imports shows that mining and manufacturing will be more sensitive in terms of trade than, for instance agriculture.</a:t>
            </a:r>
          </a:p>
          <a:p>
            <a:pPr>
              <a:buClrTx/>
              <a:buNone/>
            </a:pPr>
            <a:endParaRPr lang="en-ZA" sz="3600" b="1" dirty="0" smtClean="0">
              <a:solidFill>
                <a:srgbClr val="0070C0"/>
              </a:solidFill>
              <a:latin typeface="Arial" pitchFamily="34" charset="0"/>
              <a:cs typeface="Arial" pitchFamily="34" charset="0"/>
            </a:endParaRPr>
          </a:p>
          <a:p>
            <a:pPr>
              <a:buClrTx/>
              <a:buNone/>
            </a:pPr>
            <a:endParaRPr lang="en-US" sz="1800" b="1" dirty="0" smtClean="0">
              <a:latin typeface="Arial" pitchFamily="34" charset="0"/>
              <a:cs typeface="Arial" pitchFamily="34" charset="0"/>
            </a:endParaRPr>
          </a:p>
          <a:p>
            <a:pPr>
              <a:buClrTx/>
              <a:buNone/>
            </a:pPr>
            <a:endParaRPr lang="en-US" sz="2800"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785786" y="1785926"/>
            <a:ext cx="7929618" cy="4214842"/>
          </a:xfrm>
        </p:spPr>
        <p:txBody>
          <a:bodyPr>
            <a:normAutofit/>
          </a:bodyPr>
          <a:lstStyle/>
          <a:p>
            <a:pPr>
              <a:buNone/>
            </a:pPr>
            <a:r>
              <a:rPr lang="en-ZA" sz="3600" b="1" dirty="0" smtClean="0">
                <a:solidFill>
                  <a:srgbClr val="0070C0"/>
                </a:solidFill>
                <a:latin typeface="Arial" pitchFamily="34" charset="0"/>
                <a:cs typeface="Arial" pitchFamily="34" charset="0"/>
              </a:rPr>
              <a:t>Lesson 2</a:t>
            </a:r>
          </a:p>
          <a:p>
            <a:pPr>
              <a:buNone/>
            </a:pPr>
            <a:endParaRPr lang="en-ZA" sz="3600" b="1" dirty="0" smtClean="0">
              <a:solidFill>
                <a:srgbClr val="0070C0"/>
              </a:solidFill>
              <a:latin typeface="Arial" pitchFamily="34" charset="0"/>
              <a:cs typeface="Arial" pitchFamily="34" charset="0"/>
            </a:endParaRPr>
          </a:p>
          <a:p>
            <a:pPr>
              <a:buNone/>
            </a:pPr>
            <a:r>
              <a:rPr lang="en-ZA" sz="3600" b="1" dirty="0" smtClean="0">
                <a:solidFill>
                  <a:srgbClr val="0070C0"/>
                </a:solidFill>
                <a:latin typeface="Arial" pitchFamily="34" charset="0"/>
                <a:cs typeface="Arial" pitchFamily="34" charset="0"/>
              </a:rPr>
              <a:t>Unit 3:</a:t>
            </a:r>
            <a:endParaRPr lang="en-US" sz="3600" b="1" dirty="0" smtClean="0">
              <a:solidFill>
                <a:srgbClr val="0070C0"/>
              </a:solidFill>
              <a:latin typeface="Arial" pitchFamily="34" charset="0"/>
              <a:cs typeface="Arial" pitchFamily="34" charset="0"/>
            </a:endParaRPr>
          </a:p>
          <a:p>
            <a:pPr>
              <a:buNone/>
            </a:pPr>
            <a:endParaRPr lang="en-US" sz="3600" b="1" dirty="0" smtClean="0">
              <a:solidFill>
                <a:srgbClr val="0070C0"/>
              </a:solidFill>
              <a:latin typeface="Arial" pitchFamily="34" charset="0"/>
              <a:cs typeface="Arial" pitchFamily="34" charset="0"/>
            </a:endParaRPr>
          </a:p>
          <a:p>
            <a:pPr>
              <a:buNone/>
            </a:pPr>
            <a:r>
              <a:rPr lang="en-US" sz="3600" b="1" dirty="0" smtClean="0">
                <a:solidFill>
                  <a:srgbClr val="0070C0"/>
                </a:solidFill>
                <a:latin typeface="Arial" pitchFamily="34" charset="0"/>
                <a:cs typeface="Arial" pitchFamily="34" charset="0"/>
              </a:rPr>
              <a:t>Foreign Exchange Markets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algn="r"/>
            <a:endParaRPr lang="en-ZA" sz="4400" dirty="0" smtClean="0">
              <a:latin typeface="Lucida Calligraphy" pitchFamily="66" charset="0"/>
            </a:endParaRPr>
          </a:p>
          <a:p>
            <a:pPr algn="r">
              <a:buNone/>
            </a:pPr>
            <a:endParaRPr lang="en-ZA" sz="4400" dirty="0" smtClean="0">
              <a:latin typeface="Lucida Calligraphy" pitchFamily="66" charset="0"/>
            </a:endParaRPr>
          </a:p>
          <a:p>
            <a:pPr algn="r">
              <a:buNone/>
            </a:pPr>
            <a:endParaRPr lang="en-ZA" sz="4400" dirty="0" smtClean="0">
              <a:latin typeface="Lucida Calligraphy" pitchFamily="66" charset="0"/>
            </a:endParaRPr>
          </a:p>
          <a:p>
            <a:pPr algn="r"/>
            <a:endParaRPr lang="en-ZA" sz="4400" dirty="0" smtClean="0">
              <a:latin typeface="Lucida Calligraphy" pitchFamily="66" charset="0"/>
            </a:endParaRPr>
          </a:p>
          <a:p>
            <a:pPr algn="r">
              <a:buNone/>
            </a:pPr>
            <a:r>
              <a:rPr lang="en-ZA" sz="4400" dirty="0" smtClean="0">
                <a:latin typeface="Lucida Calligraphy" pitchFamily="66" charset="0"/>
              </a:rPr>
              <a:t>The End</a:t>
            </a:r>
            <a:endParaRPr lang="en-US" sz="4400" dirty="0">
              <a:latin typeface="Lucida Calligraphy" pitchFamily="66" charset="0"/>
            </a:endParaRPr>
          </a:p>
        </p:txBody>
      </p:sp>
      <p:pic>
        <p:nvPicPr>
          <p:cNvPr id="57346" name="Picture 2"/>
          <p:cNvPicPr>
            <a:picLocks noChangeAspect="1" noChangeArrowheads="1"/>
          </p:cNvPicPr>
          <p:nvPr/>
        </p:nvPicPr>
        <p:blipFill>
          <a:blip r:embed="rId2" cstate="print"/>
          <a:srcRect/>
          <a:stretch>
            <a:fillRect/>
          </a:stretch>
        </p:blipFill>
        <p:spPr bwMode="auto">
          <a:xfrm>
            <a:off x="2571736" y="1500174"/>
            <a:ext cx="3667057" cy="342902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785786" y="1785926"/>
            <a:ext cx="7500990" cy="4286280"/>
          </a:xfrm>
        </p:spPr>
        <p:txBody>
          <a:bodyPr>
            <a:normAutofit/>
          </a:bodyPr>
          <a:lstStyle/>
          <a:p>
            <a:pPr marL="742950" indent="-742950">
              <a:buClr>
                <a:schemeClr val="tx2"/>
              </a:buClr>
              <a:buAutoNum type="arabicPeriod"/>
            </a:pPr>
            <a:r>
              <a:rPr lang="en-US" sz="3600" b="1" dirty="0" smtClean="0">
                <a:solidFill>
                  <a:schemeClr val="tx2"/>
                </a:solidFill>
                <a:latin typeface="Arial" pitchFamily="34" charset="0"/>
                <a:cs typeface="Arial" pitchFamily="34" charset="0"/>
              </a:rPr>
              <a:t>Define</a:t>
            </a:r>
          </a:p>
          <a:p>
            <a:pPr marL="742950" indent="-742950">
              <a:buClr>
                <a:schemeClr val="tx2"/>
              </a:buClr>
              <a:buAutoNum type="arabicPeriod"/>
            </a:pPr>
            <a:r>
              <a:rPr lang="en-US" sz="3600" b="1" dirty="0" smtClean="0">
                <a:solidFill>
                  <a:schemeClr val="tx2"/>
                </a:solidFill>
                <a:latin typeface="Arial" pitchFamily="34" charset="0"/>
                <a:cs typeface="Arial" pitchFamily="34" charset="0"/>
              </a:rPr>
              <a:t>Supply and Demand</a:t>
            </a:r>
          </a:p>
          <a:p>
            <a:pPr marL="742950" indent="-742950">
              <a:buClr>
                <a:schemeClr val="tx2"/>
              </a:buClr>
              <a:buAutoNum type="arabicPeriod"/>
            </a:pPr>
            <a:r>
              <a:rPr lang="en-ZA" sz="3600" b="1" dirty="0" smtClean="0">
                <a:solidFill>
                  <a:schemeClr val="tx2"/>
                </a:solidFill>
                <a:latin typeface="Arial" pitchFamily="34" charset="0"/>
                <a:cs typeface="Arial" pitchFamily="34" charset="0"/>
              </a:rPr>
              <a:t>Appreciation and Depreciation</a:t>
            </a:r>
          </a:p>
          <a:p>
            <a:pPr marL="742950" indent="-742950">
              <a:buClr>
                <a:schemeClr val="tx2"/>
              </a:buClr>
              <a:buAutoNum type="arabicPeriod"/>
            </a:pPr>
            <a:r>
              <a:rPr lang="en-ZA" sz="3600" b="1" dirty="0" smtClean="0">
                <a:solidFill>
                  <a:schemeClr val="tx2"/>
                </a:solidFill>
                <a:latin typeface="Arial" pitchFamily="34" charset="0"/>
                <a:cs typeface="Arial" pitchFamily="34" charset="0"/>
              </a:rPr>
              <a:t>Revaluation and Devaluation</a:t>
            </a:r>
          </a:p>
          <a:p>
            <a:pPr marL="742950" indent="-742950">
              <a:buClr>
                <a:schemeClr val="tx2"/>
              </a:buClr>
              <a:buAutoNum type="arabicPeriod"/>
            </a:pPr>
            <a:r>
              <a:rPr lang="en-ZA" sz="3600" b="1" dirty="0" smtClean="0">
                <a:solidFill>
                  <a:schemeClr val="tx2"/>
                </a:solidFill>
                <a:latin typeface="Arial" pitchFamily="34" charset="0"/>
                <a:cs typeface="Arial" pitchFamily="34" charset="0"/>
              </a:rPr>
              <a:t>Intervention in the Market</a:t>
            </a:r>
            <a:endParaRPr lang="en-US" sz="48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785786" y="1785926"/>
            <a:ext cx="7500990" cy="4286280"/>
          </a:xfrm>
        </p:spPr>
        <p:txBody>
          <a:bodyPr>
            <a:normAutofit/>
          </a:bodyPr>
          <a:lstStyle/>
          <a:p>
            <a:pPr marL="742950" indent="-742950">
              <a:buClr>
                <a:schemeClr val="tx2"/>
              </a:buClr>
              <a:buAutoNum type="arabicPeriod"/>
            </a:pPr>
            <a:r>
              <a:rPr lang="en-US" sz="3600" b="1" dirty="0" smtClean="0">
                <a:solidFill>
                  <a:schemeClr val="tx2"/>
                </a:solidFill>
                <a:latin typeface="Arial" pitchFamily="34" charset="0"/>
                <a:cs typeface="Arial" pitchFamily="34" charset="0"/>
              </a:rPr>
              <a:t>Define</a:t>
            </a:r>
          </a:p>
          <a:p>
            <a:pPr marL="742950" indent="-742950">
              <a:buClr>
                <a:schemeClr val="tx2"/>
              </a:buClr>
              <a:buNone/>
            </a:pPr>
            <a:endParaRPr lang="en-US" sz="2000" b="1" dirty="0" smtClean="0">
              <a:solidFill>
                <a:schemeClr val="tx2"/>
              </a:solidFill>
              <a:latin typeface="Arial" pitchFamily="34" charset="0"/>
              <a:cs typeface="Arial" pitchFamily="34" charset="0"/>
            </a:endParaRPr>
          </a:p>
          <a:p>
            <a:r>
              <a:rPr lang="en-US" sz="3600" dirty="0" smtClean="0"/>
              <a:t>A foreign exchange market is a market engaged in the buying and selling of foreign exchange. The leading markets are in London, New York and Tokyo.</a:t>
            </a:r>
            <a:endParaRPr lang="en-US" sz="3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785786" y="1785926"/>
            <a:ext cx="7500990" cy="4286280"/>
          </a:xfrm>
        </p:spPr>
        <p:txBody>
          <a:bodyPr>
            <a:normAutofit/>
          </a:bodyPr>
          <a:lstStyle/>
          <a:p>
            <a:r>
              <a:rPr lang="en-US" sz="3600" dirty="0" smtClean="0"/>
              <a:t>A foreign exchange rate is the price of one country’s currency in terms of another. It is expressed (quoted) as the domestic price of one unit of a foreign currency, for example, $1=R15.00.</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785786" y="1785926"/>
            <a:ext cx="7500990" cy="4286280"/>
          </a:xfrm>
        </p:spPr>
        <p:txBody>
          <a:bodyPr>
            <a:normAutofit fontScale="92500" lnSpcReduction="10000"/>
          </a:bodyPr>
          <a:lstStyle/>
          <a:p>
            <a:r>
              <a:rPr lang="en-US" sz="3600" dirty="0" smtClean="0"/>
              <a:t>In South Africa, the </a:t>
            </a:r>
            <a:r>
              <a:rPr lang="en-US" sz="3600" dirty="0" err="1" smtClean="0"/>
              <a:t>forex</a:t>
            </a:r>
            <a:r>
              <a:rPr lang="en-US" sz="3600" dirty="0" smtClean="0"/>
              <a:t> market is known as the interbank foreign exchange market. It does not have a physical location or corporate form, such as the Johannesburg Stock Exchange (JSE). It is a worldwide practice, transactions are done electronically by computers, in writing by e-mail, fax or letter or by phone.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500990" cy="1143000"/>
          </a:xfrm>
        </p:spPr>
        <p:txBody>
          <a:bodyPr>
            <a:normAutofit/>
          </a:bodyPr>
          <a:lstStyle/>
          <a:p>
            <a:pPr algn="l"/>
            <a:r>
              <a:rPr lang="en-ZA" sz="4800" dirty="0" smtClean="0">
                <a:latin typeface="Arial Black" pitchFamily="34" charset="0"/>
              </a:rPr>
              <a:t>Economics</a:t>
            </a:r>
            <a:endParaRPr lang="en-US" sz="4800" dirty="0">
              <a:latin typeface="Arial Black" pitchFamily="34" charset="0"/>
            </a:endParaRPr>
          </a:p>
        </p:txBody>
      </p:sp>
      <p:sp>
        <p:nvSpPr>
          <p:cNvPr id="3" name="Content Placeholder 2"/>
          <p:cNvSpPr>
            <a:spLocks noGrp="1"/>
          </p:cNvSpPr>
          <p:nvPr>
            <p:ph idx="1"/>
          </p:nvPr>
        </p:nvSpPr>
        <p:spPr>
          <a:xfrm>
            <a:off x="785786" y="1785926"/>
            <a:ext cx="7500990" cy="4286280"/>
          </a:xfrm>
        </p:spPr>
        <p:txBody>
          <a:bodyPr>
            <a:normAutofit/>
          </a:bodyPr>
          <a:lstStyle/>
          <a:p>
            <a:pPr marL="742950" indent="-742950">
              <a:buClr>
                <a:schemeClr val="tx2"/>
              </a:buClr>
              <a:buFont typeface="+mj-lt"/>
              <a:buAutoNum type="arabicPeriod" startAt="2"/>
            </a:pPr>
            <a:r>
              <a:rPr lang="en-US" sz="3600" b="1" dirty="0" smtClean="0">
                <a:solidFill>
                  <a:schemeClr val="tx2"/>
                </a:solidFill>
                <a:latin typeface="Arial" pitchFamily="34" charset="0"/>
                <a:cs typeface="Arial" pitchFamily="34" charset="0"/>
              </a:rPr>
              <a:t>Supply and Demand</a:t>
            </a:r>
          </a:p>
          <a:p>
            <a:pPr marL="742950" indent="-742950">
              <a:buClr>
                <a:schemeClr val="tx2"/>
              </a:buClr>
              <a:buNone/>
            </a:pPr>
            <a:endParaRPr lang="en-US" sz="3600" b="1" dirty="0" smtClean="0">
              <a:solidFill>
                <a:schemeClr val="tx2"/>
              </a:solidFill>
              <a:latin typeface="Arial" pitchFamily="34" charset="0"/>
              <a:cs typeface="Arial" pitchFamily="34" charset="0"/>
            </a:endParaRPr>
          </a:p>
        </p:txBody>
      </p:sp>
      <p:pic>
        <p:nvPicPr>
          <p:cNvPr id="1026" name="Picture 2"/>
          <p:cNvPicPr>
            <a:picLocks noChangeAspect="1" noChangeArrowheads="1"/>
          </p:cNvPicPr>
          <p:nvPr/>
        </p:nvPicPr>
        <p:blipFill>
          <a:blip r:embed="rId3"/>
          <a:srcRect/>
          <a:stretch>
            <a:fillRect/>
          </a:stretch>
        </p:blipFill>
        <p:spPr bwMode="auto">
          <a:xfrm>
            <a:off x="1571604" y="2643182"/>
            <a:ext cx="5114928" cy="311627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2150</TotalTime>
  <Words>1280</Words>
  <Application>Microsoft Office PowerPoint</Application>
  <PresentationFormat>On-screen Show (4:3)</PresentationFormat>
  <Paragraphs>191</Paragraphs>
  <Slides>40</Slides>
  <Notes>6</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Flow</vt:lpstr>
      <vt:lpstr>Economics</vt:lpstr>
      <vt:lpstr>Economics</vt:lpstr>
      <vt:lpstr>Economics</vt:lpstr>
      <vt:lpstr>Economics</vt:lpstr>
      <vt:lpstr>Economics</vt:lpstr>
      <vt:lpstr>Economics</vt:lpstr>
      <vt:lpstr>Economics</vt:lpstr>
      <vt:lpstr>Economics</vt:lpstr>
      <vt:lpstr>Economics</vt:lpstr>
      <vt:lpstr>Economics</vt:lpstr>
      <vt:lpstr>Economics</vt:lpstr>
      <vt:lpstr>Economics</vt:lpstr>
      <vt:lpstr>Economics</vt:lpstr>
      <vt:lpstr>Economics</vt:lpstr>
      <vt:lpstr>Economics</vt:lpstr>
      <vt:lpstr>Economics</vt:lpstr>
      <vt:lpstr>Economics</vt:lpstr>
      <vt:lpstr>Economics</vt:lpstr>
      <vt:lpstr>Economics</vt:lpstr>
      <vt:lpstr>Economics</vt:lpstr>
      <vt:lpstr>Economics</vt:lpstr>
      <vt:lpstr>Economics</vt:lpstr>
      <vt:lpstr>Economics</vt:lpstr>
      <vt:lpstr>Economics</vt:lpstr>
      <vt:lpstr>Economics</vt:lpstr>
      <vt:lpstr>Slide 26</vt:lpstr>
      <vt:lpstr>Slide 27</vt:lpstr>
      <vt:lpstr>Slide 28</vt:lpstr>
      <vt:lpstr>Economics</vt:lpstr>
      <vt:lpstr>Economics</vt:lpstr>
      <vt:lpstr>Economics</vt:lpstr>
      <vt:lpstr>Economics</vt:lpstr>
      <vt:lpstr>Economics</vt:lpstr>
      <vt:lpstr>Economics</vt:lpstr>
      <vt:lpstr>Economics</vt:lpstr>
      <vt:lpstr>Economics</vt:lpstr>
      <vt:lpstr>Economics</vt:lpstr>
      <vt:lpstr>Economics</vt:lpstr>
      <vt:lpstr>Economics</vt:lpstr>
      <vt:lpstr>Slide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Economics</dc:title>
  <dc:creator>Charmaine Smith</dc:creator>
  <cp:lastModifiedBy>Charmaine Smith</cp:lastModifiedBy>
  <cp:revision>25</cp:revision>
  <dcterms:created xsi:type="dcterms:W3CDTF">2021-02-19T16:07:42Z</dcterms:created>
  <dcterms:modified xsi:type="dcterms:W3CDTF">2021-03-28T11:50:09Z</dcterms:modified>
</cp:coreProperties>
</file>