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263" r:id="rId3"/>
    <p:sldId id="279" r:id="rId4"/>
    <p:sldId id="384" r:id="rId5"/>
    <p:sldId id="310" r:id="rId6"/>
    <p:sldId id="446" r:id="rId7"/>
    <p:sldId id="435" r:id="rId8"/>
    <p:sldId id="386" r:id="rId9"/>
    <p:sldId id="436" r:id="rId10"/>
    <p:sldId id="437" r:id="rId11"/>
    <p:sldId id="438" r:id="rId12"/>
    <p:sldId id="439" r:id="rId13"/>
    <p:sldId id="433" r:id="rId14"/>
    <p:sldId id="387" r:id="rId15"/>
    <p:sldId id="440" r:id="rId16"/>
    <p:sldId id="389" r:id="rId17"/>
    <p:sldId id="390" r:id="rId18"/>
    <p:sldId id="442" r:id="rId19"/>
    <p:sldId id="443" r:id="rId20"/>
    <p:sldId id="432" r:id="rId21"/>
    <p:sldId id="417" r:id="rId22"/>
    <p:sldId id="402" r:id="rId23"/>
    <p:sldId id="447" r:id="rId24"/>
    <p:sldId id="430" r:id="rId25"/>
    <p:sldId id="429" r:id="rId26"/>
    <p:sldId id="448" r:id="rId27"/>
    <p:sldId id="445" r:id="rId28"/>
    <p:sldId id="444" r:id="rId29"/>
    <p:sldId id="404" r:id="rId30"/>
    <p:sldId id="419" r:id="rId31"/>
    <p:sldId id="405" r:id="rId32"/>
    <p:sldId id="420" r:id="rId33"/>
    <p:sldId id="406" r:id="rId34"/>
    <p:sldId id="421" r:id="rId35"/>
    <p:sldId id="422" r:id="rId36"/>
    <p:sldId id="423" r:id="rId37"/>
    <p:sldId id="424" r:id="rId38"/>
    <p:sldId id="425" r:id="rId39"/>
    <p:sldId id="426" r:id="rId40"/>
    <p:sldId id="427" r:id="rId41"/>
    <p:sldId id="31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33" autoAdjust="0"/>
    <p:restoredTop sz="94756" autoAdjust="0"/>
  </p:normalViewPr>
  <p:slideViewPr>
    <p:cSldViewPr>
      <p:cViewPr>
        <p:scale>
          <a:sx n="70" d="100"/>
          <a:sy n="70" d="100"/>
        </p:scale>
        <p:origin x="-14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E942-E8D8-49F6-ADDF-B2E8D7ABFCF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FBAAD-9C2D-4F91-BF14-3D8133AD7B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BAAD-9C2D-4F91-BF14-3D8133AD7B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BAAD-9C2D-4F91-BF14-3D8133AD7BF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BAAD-9C2D-4F91-BF14-3D8133AD7BF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BAAD-9C2D-4F91-BF14-3D8133AD7BF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548AA-DA8B-487B-A28D-9BB87928A7A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1253B3-74FB-4433-A4F6-27722DC1780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6000" dirty="0" smtClean="0">
                <a:latin typeface="Arial Black" pitchFamily="34" charset="0"/>
              </a:rPr>
              <a:t>Economics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40" y="4572008"/>
            <a:ext cx="5244856" cy="1200596"/>
          </a:xfrm>
        </p:spPr>
        <p:txBody>
          <a:bodyPr>
            <a:normAutofit/>
          </a:bodyPr>
          <a:lstStyle/>
          <a:p>
            <a:r>
              <a:rPr lang="en-ZA" sz="4800" dirty="0" smtClean="0"/>
              <a:t>Charmaine Smith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U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Receipts </a:t>
            </a:r>
            <a:r>
              <a:rPr lang="en-US" sz="2800" dirty="0" smtClean="0"/>
              <a:t>of money from abroad are entered as credits and recorded in the </a:t>
            </a:r>
            <a:r>
              <a:rPr lang="en-US" sz="2800" dirty="0" smtClean="0"/>
              <a:t>account with </a:t>
            </a:r>
            <a:r>
              <a:rPr lang="en-US" sz="2800" dirty="0" smtClean="0"/>
              <a:t>a positive sign (+). Payments (or outflows of money) are entered as debits </a:t>
            </a:r>
            <a:r>
              <a:rPr lang="en-US" sz="2800" dirty="0" smtClean="0"/>
              <a:t>and recorded </a:t>
            </a:r>
            <a:r>
              <a:rPr lang="en-US" sz="2800" dirty="0" smtClean="0"/>
              <a:t>with a negative sign (–).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U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It works in the same way as the accounting records of a business – every transaction is recorded twice; once as a credit and once as a debit. The value of all the transactions must sum to zero</a:t>
            </a:r>
            <a:r>
              <a:rPr lang="en-US" sz="2800" dirty="0" smtClean="0"/>
              <a:t>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A favourable balance of payments usually implies a surplus, which means that more funds are flowing in than leaving.</a:t>
            </a:r>
          </a:p>
          <a:p>
            <a:r>
              <a:rPr lang="en-US" sz="2800" dirty="0" smtClean="0"/>
              <a:t>The South African balance of payments is published quarterly in the </a:t>
            </a:r>
            <a:r>
              <a:rPr lang="en-US" sz="2800" i="1" dirty="0" smtClean="0"/>
              <a:t>SARB Quarterly Bulletin</a:t>
            </a:r>
            <a:r>
              <a:rPr lang="en-US" sz="2800" i="1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ZA" sz="2800" dirty="0" err="1" smtClean="0">
                <a:latin typeface="Arial" pitchFamily="34" charset="0"/>
                <a:cs typeface="Arial" pitchFamily="34" charset="0"/>
              </a:rPr>
              <a:t>BoP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 consist of FOUR sub-accounts: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Components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>
              <a:buClrTx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Current account</a:t>
            </a:r>
          </a:p>
          <a:p>
            <a:pPr marL="514350" indent="-514350">
              <a:buClrTx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Capital Transfer account</a:t>
            </a:r>
          </a:p>
          <a:p>
            <a:pPr marL="514350" indent="-514350">
              <a:buClrTx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 account</a:t>
            </a:r>
          </a:p>
          <a:p>
            <a:pPr marL="514350" indent="-514350">
              <a:buClrTx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Reserve account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715304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Account (difference between inflo</a:t>
            </a: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out flow of money)</a:t>
            </a:r>
          </a:p>
          <a:p>
            <a:pPr>
              <a:buNone/>
            </a:pPr>
            <a:endParaRPr lang="en-US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Trade Balance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(export less imports)</a:t>
            </a:r>
          </a:p>
          <a:p>
            <a:pPr marL="850392" lvl="1" indent="-457200">
              <a:buClrTx/>
              <a:buFont typeface="+mj-lt"/>
              <a:buAutoNum type="alphaLcParenR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Merchandise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Exports</a:t>
            </a:r>
          </a:p>
          <a:p>
            <a:pPr marL="850392" lvl="1" indent="-457200">
              <a:buClrTx/>
              <a:buFont typeface="+mj-lt"/>
              <a:buAutoNum type="alphaLcParenR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Net gold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Exports</a:t>
            </a:r>
          </a:p>
          <a:p>
            <a:pPr marL="850392" lvl="1" indent="-457200">
              <a:buClrTx/>
              <a:buFont typeface="+mj-lt"/>
              <a:buAutoNum type="alphaLcParenR"/>
            </a:pPr>
            <a:r>
              <a:rPr lang="en-ZA" sz="2000" i="1" dirty="0" smtClean="0">
                <a:latin typeface="Arial" pitchFamily="34" charset="0"/>
                <a:cs typeface="Arial" pitchFamily="34" charset="0"/>
              </a:rPr>
              <a:t>Less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Merchandise </a:t>
            </a:r>
            <a:r>
              <a:rPr lang="en-ZA" sz="2000" i="1" dirty="0" smtClean="0">
                <a:latin typeface="Arial" pitchFamily="34" charset="0"/>
                <a:cs typeface="Arial" pitchFamily="34" charset="0"/>
              </a:rPr>
              <a:t>Imports</a:t>
            </a:r>
          </a:p>
          <a:p>
            <a:pPr marL="850392" lvl="1" indent="-457200">
              <a:buClrTx/>
              <a:buNone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Services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Receipts/Payment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 (import and export services)</a:t>
            </a:r>
          </a:p>
          <a:p>
            <a:pPr marL="850392" lvl="1" indent="-457200">
              <a:buClrTx/>
              <a:buFont typeface="+mj-lt"/>
              <a:buAutoNum type="alphaLcParenR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Tourism, Consultancy and Transport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85818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ZA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Account (difference between inflow out flow of money)</a:t>
            </a:r>
            <a:endParaRPr lang="en-ZA" sz="28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 startAt="3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Income Receipts/Payment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22960" lvl="1" indent="-457200">
              <a:buClrTx/>
              <a:buFont typeface="+mj-lt"/>
              <a:buAutoNum type="alphaLcParenR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Salaries, interest from investments and profits</a:t>
            </a:r>
          </a:p>
          <a:p>
            <a:pPr marL="822960" lvl="1" indent="-457200">
              <a:buClrTx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 startAt="3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Current transfers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0392" lvl="1" indent="-457200">
              <a:buClrTx/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ransfer of money by private individuals and firms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Capital Transfer Account</a:t>
            </a:r>
            <a:endParaRPr lang="en-US" sz="32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Records the transfer of fixed and other assets, such as funds by migrants as well as foreign grants to a country e.g. South Africa receiving a grant from a foreign country to combat HIV/Aids or manage Corona.</a:t>
            </a:r>
          </a:p>
          <a:p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2400" b="1" dirty="0" smtClean="0">
                <a:latin typeface="Arial" pitchFamily="34" charset="0"/>
                <a:cs typeface="Arial" pitchFamily="34" charset="0"/>
              </a:rPr>
              <a:t>Net </a:t>
            </a: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Lending to (+) or Borrowing from (-) Rest of The World 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endParaRPr lang="en-Z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4488"/>
            <a:ext cx="750099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Financial Account</a:t>
            </a:r>
            <a:endParaRPr lang="en-US" sz="32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irect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investment </a:t>
            </a:r>
            <a:endParaRPr lang="en-ZA" sz="2800" dirty="0" smtClean="0">
              <a:latin typeface="Arial" pitchFamily="34" charset="0"/>
              <a:cs typeface="Arial" pitchFamily="34" charset="0"/>
            </a:endParaRPr>
          </a:p>
          <a:p>
            <a:pPr marL="822960" lvl="1" indent="-457200">
              <a:buClrTx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Acquisitions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by foreign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investors e.g.</a:t>
            </a:r>
          </a:p>
          <a:p>
            <a:pPr marL="457200" indent="-457200">
              <a:buClrTx/>
              <a:buNone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		(property, share capital in firms, taking over of 	existing firms or starting new firms in South 	Africa know as Foreign Direct Investments </a:t>
            </a: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FDI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 startAt="2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ortfolio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investment </a:t>
            </a:r>
            <a:endParaRPr lang="en-ZA" sz="2800" dirty="0" smtClean="0">
              <a:latin typeface="Arial" pitchFamily="34" charset="0"/>
              <a:cs typeface="Arial" pitchFamily="34" charset="0"/>
            </a:endParaRPr>
          </a:p>
          <a:p>
            <a:pPr marL="822960" lvl="1" indent="-457200">
              <a:buClrTx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	Buying paper assets e.g. shares over stock 	exchange, government bonds</a:t>
            </a:r>
            <a:endParaRPr lang="en-ZA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4488"/>
            <a:ext cx="750099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Financial Account</a:t>
            </a:r>
            <a:endParaRPr lang="en-US" sz="32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 startAt="3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Net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other investments </a:t>
            </a:r>
            <a:endParaRPr lang="en-ZA" sz="2800" dirty="0" smtClean="0">
              <a:latin typeface="Arial" pitchFamily="34" charset="0"/>
              <a:cs typeface="Arial" pitchFamily="34" charset="0"/>
            </a:endParaRPr>
          </a:p>
          <a:p>
            <a:pPr marL="822960" lvl="1" indent="-457200">
              <a:buClrTx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Other financial transactions not covered by FDI e.g. short term investments that flows in and out of a country, trade credits and short term loans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 startAt="3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Reserve assets</a:t>
            </a:r>
          </a:p>
          <a:p>
            <a:pPr marL="822960" lvl="1" indent="-457200">
              <a:buClrTx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 Records the country’s holding of gold and foreign 	reserves, and is meant to correct imbalances.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4488"/>
            <a:ext cx="750099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200" dirty="0" smtClean="0">
                <a:latin typeface="Arial" pitchFamily="34" charset="0"/>
                <a:cs typeface="Arial" pitchFamily="34" charset="0"/>
              </a:rPr>
              <a:t>Activity</a:t>
            </a:r>
          </a:p>
          <a:p>
            <a:pPr>
              <a:buNone/>
            </a:pPr>
            <a:endParaRPr lang="en-ZA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 l="19940" t="19589" r="34440" b="14994"/>
          <a:stretch>
            <a:fillRect/>
          </a:stretch>
        </p:blipFill>
        <p:spPr bwMode="auto">
          <a:xfrm>
            <a:off x="928662" y="2285992"/>
            <a:ext cx="71438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500306"/>
            <a:ext cx="7500990" cy="2922280"/>
          </a:xfrm>
        </p:spPr>
        <p:txBody>
          <a:bodyPr>
            <a:normAutofit lnSpcReduction="10000"/>
          </a:bodyPr>
          <a:lstStyle/>
          <a:p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Term 1: Chapter 4</a:t>
            </a:r>
          </a:p>
          <a:p>
            <a:pPr>
              <a:buNone/>
            </a:pPr>
            <a:endParaRPr lang="en-ZA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Foreign Exchange Market and the Balance of Payments Accounts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Solution</a:t>
            </a:r>
          </a:p>
          <a:p>
            <a:pPr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 l="23261" t="17794" r="37092" b="19573"/>
          <a:stretch>
            <a:fillRect/>
          </a:stretch>
        </p:blipFill>
        <p:spPr bwMode="auto">
          <a:xfrm>
            <a:off x="1000100" y="2214554"/>
            <a:ext cx="707236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Lesson 3:</a:t>
            </a: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Unit 5:</a:t>
            </a:r>
          </a:p>
          <a:p>
            <a:pPr>
              <a:buNone/>
            </a:pP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Balance of Payments Account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Correction of Balance of Payments Account</a:t>
            </a:r>
          </a:p>
          <a:p>
            <a:pPr>
              <a:buNone/>
            </a:pP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Tx/>
            </a:pPr>
            <a:r>
              <a:rPr lang="en-ZA" sz="3400" dirty="0" smtClean="0">
                <a:latin typeface="Arial" pitchFamily="34" charset="0"/>
                <a:cs typeface="Arial" pitchFamily="34" charset="0"/>
              </a:rPr>
              <a:t>What is BOP </a:t>
            </a:r>
            <a:r>
              <a:rPr lang="en-ZA" sz="3400" dirty="0" smtClean="0">
                <a:latin typeface="Arial" pitchFamily="34" charset="0"/>
                <a:cs typeface="Arial" pitchFamily="34" charset="0"/>
              </a:rPr>
              <a:t>Disequilibrium</a:t>
            </a:r>
          </a:p>
          <a:p>
            <a:pPr lvl="1">
              <a:buClrTx/>
            </a:pPr>
            <a:r>
              <a:rPr lang="en-ZA" sz="34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ZA" sz="3400" dirty="0" smtClean="0">
                <a:latin typeface="Arial" pitchFamily="34" charset="0"/>
                <a:cs typeface="Arial" pitchFamily="34" charset="0"/>
              </a:rPr>
              <a:t>to correct it.</a:t>
            </a:r>
          </a:p>
          <a:p>
            <a:pPr lvl="2">
              <a:buFont typeface="Arial" pitchFamily="34" charset="0"/>
              <a:buChar char="•"/>
            </a:pPr>
            <a:r>
              <a:rPr lang="en-ZA" sz="3100" dirty="0" smtClean="0">
                <a:latin typeface="Arial" pitchFamily="34" charset="0"/>
                <a:cs typeface="Arial" pitchFamily="34" charset="0"/>
              </a:rPr>
              <a:t>Lending and Borrowing</a:t>
            </a:r>
          </a:p>
          <a:p>
            <a:pPr lvl="2">
              <a:buFont typeface="Arial" pitchFamily="34" charset="0"/>
              <a:buChar char="•"/>
            </a:pPr>
            <a:r>
              <a:rPr lang="en-ZA" sz="3300" dirty="0" smtClean="0">
                <a:latin typeface="Arial" pitchFamily="34" charset="0"/>
                <a:cs typeface="Arial" pitchFamily="34" charset="0"/>
              </a:rPr>
              <a:t>Change in Exchange Rate</a:t>
            </a:r>
          </a:p>
          <a:p>
            <a:pPr lvl="2">
              <a:buFont typeface="Arial" pitchFamily="34" charset="0"/>
              <a:buChar char="•"/>
            </a:pPr>
            <a:r>
              <a:rPr lang="en-ZA" sz="3300" dirty="0" smtClean="0">
                <a:latin typeface="Arial" pitchFamily="34" charset="0"/>
                <a:cs typeface="Arial" pitchFamily="34" charset="0"/>
              </a:rPr>
              <a:t>Change in Demand</a:t>
            </a:r>
            <a:endParaRPr lang="en-US" sz="33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What is BOP Disequilibrium</a:t>
            </a:r>
          </a:p>
          <a:p>
            <a:pPr marL="514350" indent="-514350">
              <a:buClrTx/>
              <a:buNone/>
            </a:pPr>
            <a:endParaRPr lang="en-ZA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 startAt="2"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to correct it.</a:t>
            </a:r>
          </a:p>
          <a:p>
            <a:pPr lvl="2">
              <a:buFont typeface="Arial" pitchFamily="34" charset="0"/>
              <a:buChar char="•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Lending and Borrowing</a:t>
            </a:r>
          </a:p>
          <a:p>
            <a:pPr lvl="2">
              <a:buFont typeface="Arial" pitchFamily="34" charset="0"/>
              <a:buChar char="•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Change in Exchange Rate</a:t>
            </a:r>
          </a:p>
          <a:p>
            <a:pPr lvl="2">
              <a:buFont typeface="Arial" pitchFamily="34" charset="0"/>
              <a:buChar char="•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Change in Demand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 startAt="2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Correction of Balance of Payments Account</a:t>
            </a:r>
          </a:p>
          <a:p>
            <a:pPr>
              <a:buNone/>
            </a:pP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Briefly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describe/explain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: corrections and deficit/disequilibria </a:t>
            </a:r>
          </a:p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Briefly discuss the different </a:t>
            </a: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measures to correct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ZA" sz="2800" dirty="0" err="1" smtClean="0">
                <a:latin typeface="Arial" pitchFamily="34" charset="0"/>
                <a:cs typeface="Arial" pitchFamily="34" charset="0"/>
              </a:rPr>
              <a:t>BoP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6434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Balance of Payments </a:t>
            </a:r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Account:</a:t>
            </a:r>
            <a:r>
              <a:rPr lang="en-US" sz="4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7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	Explanation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en-US" sz="2000" dirty="0" smtClean="0"/>
          </a:p>
          <a:p>
            <a:pPr lvl="1">
              <a:buClrTx/>
            </a:pPr>
            <a:r>
              <a:rPr lang="en-US" sz="3600" dirty="0" smtClean="0"/>
              <a:t>Balance of payments disequilibria exist when the outflow of foreign currency continuously exceeds or is less than the inflow of foreign currency. 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64347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4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Balance of Payments </a:t>
            </a:r>
            <a:r>
              <a:rPr lang="en-US" sz="4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Account: </a:t>
            </a:r>
          </a:p>
          <a:p>
            <a:pPr>
              <a:buNone/>
            </a:pPr>
            <a:endParaRPr lang="en-US" sz="1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	Explanation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en-US" sz="2000" dirty="0" smtClean="0"/>
          </a:p>
          <a:p>
            <a:pPr lvl="1">
              <a:buClrTx/>
            </a:pPr>
            <a:r>
              <a:rPr lang="en-US" sz="3600" dirty="0" smtClean="0"/>
              <a:t>You </a:t>
            </a:r>
            <a:r>
              <a:rPr lang="en-US" sz="3600" dirty="0" smtClean="0"/>
              <a:t>will remember that a deficit on the balance of payments implies that the outflow of foreign currency exceeds the inflow of foreign currency while a surplus exists when the outflow is less than the inflow.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Balance of Payments Account</a:t>
            </a: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en-US" sz="2000" dirty="0" smtClean="0"/>
          </a:p>
          <a:p>
            <a:pPr lvl="1">
              <a:buClrTx/>
            </a:pPr>
            <a:r>
              <a:rPr lang="en-US" sz="3000" dirty="0" smtClean="0"/>
              <a:t>A way to correct balance of payments disequilibrium lies in earning more foreign exchange through more exports and reducing </a:t>
            </a:r>
            <a:r>
              <a:rPr lang="en-US" sz="3000" dirty="0" smtClean="0"/>
              <a:t>imports.</a:t>
            </a:r>
          </a:p>
          <a:p>
            <a:pPr lvl="1">
              <a:buClrTx/>
            </a:pPr>
            <a:r>
              <a:rPr lang="en-US" sz="2800" dirty="0" smtClean="0"/>
              <a:t>The </a:t>
            </a:r>
            <a:r>
              <a:rPr lang="en-US" sz="2800" dirty="0" smtClean="0"/>
              <a:t>following are methods that can be used to correct the deficit or surpluses on the balance of payments.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5720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4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Balance of Payments </a:t>
            </a:r>
            <a:r>
              <a:rPr lang="en-US" sz="4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Account: </a:t>
            </a:r>
          </a:p>
          <a:p>
            <a:pPr>
              <a:buNone/>
            </a:pPr>
            <a:endParaRPr lang="en-US" sz="21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	Methods</a:t>
            </a:r>
            <a:r>
              <a:rPr lang="en-US" sz="4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1400" dirty="0" smtClean="0">
              <a:latin typeface="Arial" pitchFamily="34" charset="0"/>
              <a:cs typeface="Arial" pitchFamily="34" charset="0"/>
            </a:endParaRPr>
          </a:p>
          <a:p>
            <a:pPr marL="907542" lvl="1" indent="-514350">
              <a:buClrTx/>
              <a:buFont typeface="+mj-lt"/>
              <a:buAutoNum type="arabicPeriod"/>
            </a:pPr>
            <a:r>
              <a:rPr lang="en-ZA" sz="3300" b="1" dirty="0" smtClean="0">
                <a:latin typeface="Arial" pitchFamily="34" charset="0"/>
                <a:cs typeface="Arial" pitchFamily="34" charset="0"/>
              </a:rPr>
              <a:t>Lending and Borrowing</a:t>
            </a:r>
          </a:p>
          <a:p>
            <a:pPr marL="907542" lvl="1" indent="-514350">
              <a:buClrTx/>
              <a:buFont typeface="+mj-lt"/>
              <a:buAutoNum type="arabicPeriod"/>
            </a:pP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Change in exchange rates </a:t>
            </a:r>
            <a:endParaRPr lang="en-ZA" sz="3300" b="1" dirty="0" smtClean="0">
              <a:latin typeface="Arial" pitchFamily="34" charset="0"/>
              <a:cs typeface="Arial" pitchFamily="34" charset="0"/>
            </a:endParaRPr>
          </a:p>
          <a:p>
            <a:pPr marL="907542" lvl="1" indent="-514350">
              <a:buClrTx/>
              <a:buFont typeface="+mj-lt"/>
              <a:buAutoNum type="arabicPeriod"/>
            </a:pPr>
            <a:r>
              <a:rPr lang="en-ZA" sz="3300" b="1" dirty="0" smtClean="0">
                <a:latin typeface="Arial" pitchFamily="34" charset="0"/>
                <a:cs typeface="Arial" pitchFamily="34" charset="0"/>
              </a:rPr>
              <a:t>Change </a:t>
            </a:r>
            <a:r>
              <a:rPr lang="en-ZA" sz="3300" b="1" dirty="0" smtClean="0">
                <a:latin typeface="Arial" pitchFamily="34" charset="0"/>
                <a:cs typeface="Arial" pitchFamily="34" charset="0"/>
              </a:rPr>
              <a:t>in demand </a:t>
            </a:r>
          </a:p>
          <a:p>
            <a:pPr lvl="2">
              <a:buClrTx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Long term Policies</a:t>
            </a:r>
          </a:p>
          <a:p>
            <a:pPr lvl="3">
              <a:buClrTx/>
            </a:pPr>
            <a:r>
              <a:rPr lang="en-ZA" sz="2700" dirty="0" smtClean="0">
                <a:latin typeface="Arial" pitchFamily="34" charset="0"/>
                <a:cs typeface="Arial" pitchFamily="34" charset="0"/>
              </a:rPr>
              <a:t>Export </a:t>
            </a:r>
            <a:r>
              <a:rPr lang="en-ZA" sz="2700" dirty="0" smtClean="0">
                <a:latin typeface="Arial" pitchFamily="34" charset="0"/>
                <a:cs typeface="Arial" pitchFamily="34" charset="0"/>
              </a:rPr>
              <a:t>promotion </a:t>
            </a:r>
            <a:endParaRPr lang="en-ZA" sz="2700" dirty="0" smtClean="0">
              <a:latin typeface="Arial" pitchFamily="34" charset="0"/>
              <a:cs typeface="Arial" pitchFamily="34" charset="0"/>
            </a:endParaRPr>
          </a:p>
          <a:p>
            <a:pPr lvl="3">
              <a:buClrTx/>
            </a:pPr>
            <a:r>
              <a:rPr lang="en-ZA" sz="2700" dirty="0" smtClean="0">
                <a:latin typeface="Arial" pitchFamily="34" charset="0"/>
                <a:cs typeface="Arial" pitchFamily="34" charset="0"/>
              </a:rPr>
              <a:t>Import </a:t>
            </a:r>
            <a:r>
              <a:rPr lang="en-ZA" sz="2700" dirty="0" smtClean="0">
                <a:latin typeface="Arial" pitchFamily="34" charset="0"/>
                <a:cs typeface="Arial" pitchFamily="34" charset="0"/>
              </a:rPr>
              <a:t>substitution </a:t>
            </a:r>
            <a:endParaRPr lang="en-ZA" sz="2700" dirty="0" smtClean="0">
              <a:latin typeface="Arial" pitchFamily="34" charset="0"/>
              <a:cs typeface="Arial" pitchFamily="34" charset="0"/>
            </a:endParaRPr>
          </a:p>
          <a:p>
            <a:pPr lvl="2">
              <a:buClrTx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Interest rates </a:t>
            </a:r>
          </a:p>
          <a:p>
            <a:pPr lvl="2">
              <a:buClrTx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Import controls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 marL="742950" indent="-742950">
              <a:buClrTx/>
              <a:buAutoNum type="arabicPeriod"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Lending and Borrowing</a:t>
            </a:r>
          </a:p>
          <a:p>
            <a:pPr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Countries with surpluses often lend money to countries with deficits.</a:t>
            </a:r>
          </a:p>
          <a:p>
            <a:pPr>
              <a:buClrTx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Countries with deficits often borrow. This is why some developing countries have so much foreign debt.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8072494" cy="48577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5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TOPICS</a:t>
            </a:r>
            <a:endParaRPr lang="en-US" sz="4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UNIT 1: MAIN REASONS FOR INTERNATIONAL TRADE</a:t>
            </a:r>
          </a:p>
          <a:p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UNIT 2: </a:t>
            </a:r>
            <a:r>
              <a:rPr lang="en-ZA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BALANCE OF PAYMENTS ACCOUNT</a:t>
            </a:r>
          </a:p>
          <a:p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UNIT 3: FOREIGN EXCHANGE MARKETS</a:t>
            </a:r>
          </a:p>
          <a:p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UNIT 4: ESTABLISHMENT OF FOREIGN EXCHANGE 	      RATES</a:t>
            </a:r>
          </a:p>
          <a:p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UNIT 5: </a:t>
            </a:r>
            <a:r>
              <a:rPr lang="en-ZA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CORRECTIONS OF BOP SURPLUS AND    	  	      DEFICIT (DISEQUILIBRIA)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 marL="742950" indent="-742950">
              <a:buClrTx/>
              <a:buAutoNum type="arabicPeriod"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Lending and Borrowing</a:t>
            </a:r>
          </a:p>
          <a:p>
            <a:pPr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 the event of a fundamental disequilibrium, member countries may borrow from the International Monetary Fund (IMF).</a:t>
            </a:r>
          </a:p>
          <a:p>
            <a:pPr>
              <a:buClrTx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Borrowing is nevertheless not a long-term solution for fundamental balance of payments disequilibrium.</a:t>
            </a:r>
            <a:endParaRPr lang="en-ZA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Change in exchange rate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600" dirty="0" smtClean="0"/>
              <a:t>	Currency depreciation or devaluation makes imports more expensive for domestic consumers and exports cheaper for foreign buyers.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Change in exchange rate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600" dirty="0" smtClean="0"/>
              <a:t>	For example, when the rand depreciates, South African goods (exports) become cheaper for foreign buyers. Imports become more expensive for South Africans.</a:t>
            </a:r>
          </a:p>
          <a:p>
            <a:pPr>
              <a:buNone/>
            </a:pPr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600" dirty="0" smtClean="0"/>
              <a:t>	The following four instruments are used in various countries to restore the equilibrium</a:t>
            </a:r>
            <a:r>
              <a:rPr lang="en-US" sz="3600" dirty="0" smtClean="0"/>
              <a:t>: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 marL="742950" indent="-742950">
              <a:buClrTx/>
              <a:buFont typeface="+mj-lt"/>
              <a:buAutoNum type="alphaUcPeriod"/>
            </a:pPr>
            <a:r>
              <a:rPr lang="en-US" sz="3600" dirty="0" smtClean="0"/>
              <a:t>	</a:t>
            </a:r>
            <a:r>
              <a:rPr lang="en-US" sz="3600" b="1" dirty="0" smtClean="0"/>
              <a:t>Long-term policies</a:t>
            </a:r>
            <a:r>
              <a:rPr lang="en-US" sz="3600" dirty="0" smtClean="0"/>
              <a:t> – </a:t>
            </a:r>
            <a:endParaRPr lang="en-US" sz="3600" dirty="0" smtClean="0"/>
          </a:p>
          <a:p>
            <a:pPr>
              <a:buNone/>
            </a:pPr>
            <a:r>
              <a:rPr lang="en-US" sz="3600" i="1" dirty="0" smtClean="0"/>
              <a:t>	</a:t>
            </a:r>
            <a:r>
              <a:rPr lang="en-US" sz="3200" b="1" i="1" dirty="0" smtClean="0"/>
              <a:t>Export </a:t>
            </a:r>
            <a:r>
              <a:rPr lang="en-US" sz="3200" b="1" i="1" dirty="0" smtClean="0"/>
              <a:t>promotion</a:t>
            </a:r>
            <a:r>
              <a:rPr lang="en-US" sz="3200" dirty="0" smtClean="0"/>
              <a:t>, such as government incentives, is applied to encourage the production of goods that can be exported. For example, European countries pay subsidies to farmers.</a:t>
            </a:r>
            <a:endParaRPr lang="en-ZA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200" b="1" i="1" dirty="0" smtClean="0"/>
              <a:t>Import substitution</a:t>
            </a:r>
            <a:r>
              <a:rPr lang="en-US" sz="3200" dirty="0" smtClean="0"/>
              <a:t>, for example, government give incentives to produce goods domestically rather than to import them. The South African government favours </a:t>
            </a:r>
            <a:r>
              <a:rPr lang="en-US" sz="3200" b="1" i="1" dirty="0" smtClean="0"/>
              <a:t>export promotion</a:t>
            </a:r>
            <a:r>
              <a:rPr lang="en-US" sz="3200" dirty="0" smtClean="0"/>
              <a:t>.</a:t>
            </a:r>
          </a:p>
          <a:p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 marL="742950" lvl="0" indent="-742950">
              <a:buClrTx/>
              <a:buFont typeface="+mj-lt"/>
              <a:buAutoNum type="alphaUcPeriod" startAt="2"/>
            </a:pPr>
            <a:r>
              <a:rPr lang="en-US" sz="3600" dirty="0" smtClean="0"/>
              <a:t>	</a:t>
            </a:r>
            <a:r>
              <a:rPr lang="en-US" sz="3600" b="1" dirty="0" smtClean="0"/>
              <a:t>Interest rates</a:t>
            </a:r>
            <a:r>
              <a:rPr lang="en-US" sz="3600" dirty="0" smtClean="0"/>
              <a:t> – Domestic demand can be changed by changing interest rates. If interest rates are increased spending, including on imports, decreases.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 lvl="0">
              <a:buNone/>
            </a:pPr>
            <a:r>
              <a:rPr lang="en-US" sz="3600" dirty="0" smtClean="0"/>
              <a:t>	Foreign traders will try to take advantage by increasing their investment in the country with the higher interest rate. The opposite happens when interest rates are decreased.</a:t>
            </a:r>
          </a:p>
          <a:p>
            <a:pPr>
              <a:buNone/>
            </a:pPr>
            <a:endParaRPr lang="en-US" sz="3600" dirty="0" smtClean="0"/>
          </a:p>
          <a:p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 marL="742950" lvl="0" indent="-742950">
              <a:buClrTx/>
              <a:buFont typeface="+mj-lt"/>
              <a:buAutoNum type="alphaUcPeriod" startAt="3"/>
            </a:pPr>
            <a:r>
              <a:rPr lang="en-US" sz="3600" b="1" dirty="0" smtClean="0"/>
              <a:t>	Import control</a:t>
            </a:r>
            <a:r>
              <a:rPr lang="en-US" sz="3600" dirty="0" smtClean="0"/>
              <a:t> – They include import tariffs, other duties and quotas. The WTO is trying to phase them out for the sake of trade liberalisation.</a:t>
            </a:r>
          </a:p>
          <a:p>
            <a:pPr>
              <a:buNone/>
            </a:pPr>
            <a:endParaRPr lang="en-US" sz="3600" dirty="0" smtClean="0"/>
          </a:p>
          <a:p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Change in Demand</a:t>
            </a:r>
          </a:p>
          <a:p>
            <a:pPr>
              <a:buNone/>
            </a:pPr>
            <a:endParaRPr lang="en-US" sz="1600" dirty="0" smtClean="0"/>
          </a:p>
          <a:p>
            <a:pPr lvl="0">
              <a:buNone/>
            </a:pPr>
            <a:r>
              <a:rPr lang="en-US" sz="3600" b="1" dirty="0" smtClean="0"/>
              <a:t>	</a:t>
            </a:r>
            <a:r>
              <a:rPr lang="en-US" sz="3200" b="1" dirty="0" smtClean="0"/>
              <a:t>Exchange control</a:t>
            </a:r>
            <a:r>
              <a:rPr lang="en-US" sz="3200" dirty="0" smtClean="0"/>
              <a:t> – There are domestic regulations that allow central banks to ration foreign exchange. Earners of foreign exchange are compelled by law to hand it over to the central bank.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Those </a:t>
            </a:r>
            <a:r>
              <a:rPr lang="en-US" sz="3200" dirty="0" smtClean="0"/>
              <a:t>who require foreign exchange have to apply to the central bank.</a:t>
            </a:r>
          </a:p>
          <a:p>
            <a:pPr lvl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Lesson 3:</a:t>
            </a:r>
          </a:p>
          <a:p>
            <a:pPr>
              <a:buNone/>
            </a:pPr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Balance of Payments Account</a:t>
            </a:r>
          </a:p>
          <a:p>
            <a:pPr>
              <a:buNone/>
            </a:pPr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Correction of the Balance of Payment</a:t>
            </a: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Activity</a:t>
            </a:r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r>
              <a:rPr lang="en-ZA" sz="2800" dirty="0" smtClean="0"/>
              <a:t>	Discuss the methods government can implement to correct the </a:t>
            </a:r>
            <a:r>
              <a:rPr lang="en-ZA" sz="2800" dirty="0" err="1" smtClean="0"/>
              <a:t>BoP</a:t>
            </a:r>
            <a:r>
              <a:rPr lang="en-ZA" sz="2800" dirty="0" smtClean="0"/>
              <a:t> deficit.</a:t>
            </a:r>
            <a:endParaRPr lang="en-US" sz="2000" dirty="0" smtClean="0"/>
          </a:p>
          <a:p>
            <a:pPr lvl="0">
              <a:buNone/>
            </a:pPr>
            <a:r>
              <a:rPr lang="en-US" sz="3600" b="1" dirty="0" smtClean="0"/>
              <a:t>	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ZA" sz="4400" dirty="0" smtClean="0">
              <a:latin typeface="Lucida Calligraphy" pitchFamily="66" charset="0"/>
            </a:endParaRPr>
          </a:p>
          <a:p>
            <a:pPr algn="r">
              <a:buNone/>
            </a:pPr>
            <a:endParaRPr lang="en-ZA" sz="4400" dirty="0" smtClean="0">
              <a:latin typeface="Lucida Calligraphy" pitchFamily="66" charset="0"/>
            </a:endParaRPr>
          </a:p>
          <a:p>
            <a:pPr algn="r">
              <a:buNone/>
            </a:pPr>
            <a:endParaRPr lang="en-ZA" sz="4400" dirty="0" smtClean="0">
              <a:latin typeface="Lucida Calligraphy" pitchFamily="66" charset="0"/>
            </a:endParaRPr>
          </a:p>
          <a:p>
            <a:pPr algn="r"/>
            <a:endParaRPr lang="en-ZA" sz="4400" dirty="0" smtClean="0">
              <a:latin typeface="Lucida Calligraphy" pitchFamily="66" charset="0"/>
            </a:endParaRPr>
          </a:p>
          <a:p>
            <a:pPr algn="r">
              <a:buNone/>
            </a:pPr>
            <a:r>
              <a:rPr lang="en-ZA" sz="4400" dirty="0" smtClean="0">
                <a:latin typeface="Lucida Calligraphy" pitchFamily="66" charset="0"/>
              </a:rPr>
              <a:t>The End</a:t>
            </a:r>
            <a:endParaRPr lang="en-US" sz="4400" dirty="0">
              <a:latin typeface="Lucida Calligraphy" pitchFamily="66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366705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29618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Lesson 3:</a:t>
            </a: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ZA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Unit 2:</a:t>
            </a:r>
          </a:p>
          <a:p>
            <a:pPr>
              <a:buNone/>
            </a:pPr>
            <a:endParaRPr lang="en-US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Balance of Payments Account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Definition</a:t>
            </a:r>
          </a:p>
          <a:p>
            <a:pPr marL="880110" lvl="1" indent="-514350">
              <a:buClrTx/>
            </a:pPr>
            <a:r>
              <a:rPr lang="en-ZA" b="1" dirty="0" smtClean="0">
                <a:latin typeface="Arial" pitchFamily="34" charset="0"/>
                <a:cs typeface="Arial" pitchFamily="34" charset="0"/>
              </a:rPr>
              <a:t>Concepts</a:t>
            </a:r>
          </a:p>
          <a:p>
            <a:pPr marL="880110" lvl="1" indent="-514350">
              <a:buClrTx/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Composition of the </a:t>
            </a:r>
            <a:r>
              <a:rPr lang="en-ZA" sz="2800" b="1" dirty="0" err="1" smtClean="0">
                <a:latin typeface="Arial" pitchFamily="34" charset="0"/>
                <a:cs typeface="Arial" pitchFamily="34" charset="0"/>
              </a:rPr>
              <a:t>BoP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Refers to a set of accounts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that give a       systematic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record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outflow of money (import)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inflow of money (export) between a country and the rest of the world during a particular period (quarter or year).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786742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U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It </a:t>
            </a:r>
            <a:r>
              <a:rPr lang="en-US" sz="2800" dirty="0" smtClean="0"/>
              <a:t>includes transactions of individuals, firms and government and covers exchange </a:t>
            </a:r>
            <a:r>
              <a:rPr lang="en-US" sz="2800" dirty="0" smtClean="0"/>
              <a:t>of goods</a:t>
            </a:r>
            <a:r>
              <a:rPr lang="en-US" sz="2800" dirty="0" smtClean="0"/>
              <a:t>, services, assets, gifts and all financial claims.</a:t>
            </a:r>
          </a:p>
          <a:p>
            <a:r>
              <a:rPr lang="en-US" sz="2800" dirty="0" smtClean="0"/>
              <a:t>The </a:t>
            </a:r>
            <a:r>
              <a:rPr lang="en-US" sz="2800" dirty="0" smtClean="0"/>
              <a:t>transactions are recorded in terms of the national currency – the South </a:t>
            </a:r>
            <a:r>
              <a:rPr lang="en-US" sz="2800" dirty="0" smtClean="0"/>
              <a:t>African rand (ZAR).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00990" cy="1143000"/>
          </a:xfrm>
        </p:spPr>
        <p:txBody>
          <a:bodyPr>
            <a:normAutofit/>
          </a:bodyPr>
          <a:lstStyle/>
          <a:p>
            <a:pPr algn="l"/>
            <a:r>
              <a:rPr lang="en-ZA" sz="4800" dirty="0" smtClean="0">
                <a:latin typeface="Arial Black" pitchFamily="34" charset="0"/>
              </a:rPr>
              <a:t>Economics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50099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Balance of Payment Account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U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buClrTx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The </a:t>
            </a:r>
            <a:r>
              <a:rPr lang="en-US" sz="2800" dirty="0" smtClean="0"/>
              <a:t>International Monetary Fund (IMF) publishes a Balance of Payment Manual </a:t>
            </a:r>
            <a:r>
              <a:rPr lang="en-US" sz="2800" dirty="0" smtClean="0"/>
              <a:t>on the </a:t>
            </a:r>
            <a:r>
              <a:rPr lang="en-US" sz="2800" dirty="0" smtClean="0"/>
              <a:t>rules of recording transactions on the BOP account in order to standardise </a:t>
            </a:r>
            <a:r>
              <a:rPr lang="en-US" sz="2800" dirty="0" smtClean="0"/>
              <a:t>the accounting </a:t>
            </a:r>
            <a:r>
              <a:rPr lang="en-US" sz="2800" dirty="0" smtClean="0"/>
              <a:t>process.</a:t>
            </a: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2888</TotalTime>
  <Words>698</Words>
  <Application>Microsoft Office PowerPoint</Application>
  <PresentationFormat>On-screen Show (4:3)</PresentationFormat>
  <Paragraphs>258</Paragraphs>
  <Slides>41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Flow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Economics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</dc:title>
  <dc:creator>Charmaine Smith</dc:creator>
  <cp:lastModifiedBy>Charmaine Smith</cp:lastModifiedBy>
  <cp:revision>30</cp:revision>
  <dcterms:created xsi:type="dcterms:W3CDTF">2021-02-19T16:07:42Z</dcterms:created>
  <dcterms:modified xsi:type="dcterms:W3CDTF">2021-04-18T13:52:32Z</dcterms:modified>
</cp:coreProperties>
</file>