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2" r:id="rId7"/>
    <p:sldId id="265" r:id="rId8"/>
    <p:sldId id="264" r:id="rId9"/>
    <p:sldId id="266" r:id="rId10"/>
    <p:sldId id="261" r:id="rId11"/>
    <p:sldId id="267" r:id="rId12"/>
    <p:sldId id="258" r:id="rId13"/>
  </p:sldIdLst>
  <p:sldSz cx="24385588" cy="13717588"/>
  <p:notesSz cx="6858000" cy="9144000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5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607"/>
  </p:normalViewPr>
  <p:slideViewPr>
    <p:cSldViewPr>
      <p:cViewPr varScale="1">
        <p:scale>
          <a:sx n="43" d="100"/>
          <a:sy n="43" d="100"/>
        </p:scale>
        <p:origin x="792" y="138"/>
      </p:cViewPr>
      <p:guideLst>
        <p:guide orient="horz" pos="4320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Dr Febe Backer\Desktop\Title Pa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7086756"/>
            <a:ext cx="20727750" cy="294039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10027146"/>
            <a:ext cx="17069912" cy="1251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260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 Febe Backer\Desktop\Teacher Template\Colour 1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1" cy="137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726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Dr Febe Backer\Desktop\Title Pag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343922" y="8442970"/>
            <a:ext cx="15769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THANK YOU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4343922" y="9911943"/>
            <a:ext cx="15769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17665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r Febe Backer\Desktop\Teacher Template\Colour 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93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80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r Febe Backer\Desktop\Teacher Template\Colour 1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1" cy="137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8158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r Febe Backer\Desktop\Teacher Template\Colour 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</p:spPr>
        <p:txBody>
          <a:bodyPr anchor="t"/>
          <a:lstStyle>
            <a:lvl1pPr algn="l">
              <a:defRPr sz="9500" b="1" cap="all">
                <a:solidFill>
                  <a:srgbClr val="17593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</p:spPr>
        <p:txBody>
          <a:bodyPr anchor="b">
            <a:normAutofit/>
          </a:bodyPr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81084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Dr Febe Backer\Desktop\Teacher Template\Colour 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-893786"/>
            <a:ext cx="24384000" cy="1461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93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80" y="2610322"/>
            <a:ext cx="10770301" cy="9643424"/>
          </a:xfrm>
        </p:spPr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12376913" y="2588507"/>
            <a:ext cx="10770301" cy="9643424"/>
          </a:xfrm>
        </p:spPr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94777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r Febe Backer\Desktop\Teacher Template\Colour 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7593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30859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Dr Febe Backer\Desktop\Teacher Template\Colour 1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1" cy="137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380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r Febe Backer\Desktop\Teacher Template\Colour 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701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1556927"/>
          </a:xfrm>
          <a:prstGeom prst="rect">
            <a:avLst/>
          </a:prstGeom>
        </p:spPr>
        <p:txBody>
          <a:bodyPr vert="horz" lIns="217728" tIns="108864" rIns="217728" bIns="108864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2610322"/>
            <a:ext cx="21947029" cy="9643424"/>
          </a:xfrm>
          <a:prstGeom prst="rect">
            <a:avLst/>
          </a:prstGeom>
        </p:spPr>
        <p:txBody>
          <a:bodyPr vert="horz" lIns="217728" tIns="108864" rIns="217728" bIns="10886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84EE9-3032-4111-A90F-8D2D1C9B6606}" type="datetimeFigureOut">
              <a:rPr lang="en-ZA" smtClean="0"/>
              <a:t>2024/02/09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 vert="horz" lIns="217728" tIns="108864" rIns="217728" bIns="108864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2AD95-9186-4471-84AF-7152810C8CF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101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6" r:id="rId4"/>
    <p:sldLayoutId id="2147483651" r:id="rId5"/>
    <p:sldLayoutId id="2147483652" r:id="rId6"/>
    <p:sldLayoutId id="2147483654" r:id="rId7"/>
    <p:sldLayoutId id="2147483657" r:id="rId8"/>
    <p:sldLayoutId id="2147483655" r:id="rId9"/>
    <p:sldLayoutId id="2147483658" r:id="rId10"/>
  </p:sldLayoutIdLst>
  <p:txStyles>
    <p:titleStyle>
      <a:lvl1pPr algn="ctr" defTabSz="2177278" rtl="0" eaLnBrk="1" latinLnBrk="0" hangingPunct="1"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7294" y="6570762"/>
            <a:ext cx="20733027" cy="2808312"/>
          </a:xfrm>
        </p:spPr>
        <p:txBody>
          <a:bodyPr>
            <a:normAutofit/>
          </a:bodyPr>
          <a:lstStyle/>
          <a:p>
            <a:r>
              <a:rPr lang="en-ZA" sz="8000" dirty="0" smtClean="0"/>
              <a:t>Grade 12 Accounting</a:t>
            </a:r>
            <a:endParaRPr lang="en-ZA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9866" y="9163050"/>
            <a:ext cx="16887884" cy="2115856"/>
          </a:xfrm>
        </p:spPr>
        <p:txBody>
          <a:bodyPr>
            <a:noAutofit/>
          </a:bodyPr>
          <a:lstStyle/>
          <a:p>
            <a:r>
              <a:rPr lang="en-ZA" sz="5400" dirty="0" smtClean="0">
                <a:solidFill>
                  <a:schemeClr val="tx1"/>
                </a:solidFill>
              </a:rPr>
              <a:t>Companies Financial Statements: </a:t>
            </a:r>
          </a:p>
          <a:p>
            <a:r>
              <a:rPr lang="en-ZA" sz="5400" dirty="0" smtClean="0">
                <a:solidFill>
                  <a:schemeClr val="tx1"/>
                </a:solidFill>
              </a:rPr>
              <a:t>Income </a:t>
            </a:r>
            <a:r>
              <a:rPr lang="en-ZA" sz="5400" dirty="0">
                <a:solidFill>
                  <a:schemeClr val="tx1"/>
                </a:solidFill>
              </a:rPr>
              <a:t>S</a:t>
            </a:r>
            <a:r>
              <a:rPr lang="en-ZA" sz="5400" dirty="0" smtClean="0">
                <a:solidFill>
                  <a:schemeClr val="tx1"/>
                </a:solidFill>
              </a:rPr>
              <a:t>tatement</a:t>
            </a:r>
            <a:endParaRPr lang="en-ZA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3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593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ZA" sz="5400" dirty="0" smtClean="0">
                <a:solidFill>
                  <a:schemeClr val="bg1"/>
                </a:solidFill>
              </a:rPr>
              <a:t>Income Statement of ……….. for the year ended ……….</a:t>
            </a:r>
            <a:endParaRPr lang="en-ZA" sz="5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40187073"/>
              </p:ext>
            </p:extLst>
          </p:nvPr>
        </p:nvGraphicFramePr>
        <p:xfrm>
          <a:off x="1219200" y="2609850"/>
          <a:ext cx="10769601" cy="915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rgbClr val="FFFF00"/>
                          </a:solidFill>
                        </a:rPr>
                        <a:t>   Turnover</a:t>
                      </a:r>
                      <a:endParaRPr lang="en-ZA" sz="4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000" b="0" dirty="0" smtClean="0">
                          <a:solidFill>
                            <a:srgbClr val="FFFF00"/>
                          </a:solidFill>
                        </a:rPr>
                        <a:t>  Cost of Sales</a:t>
                      </a:r>
                      <a:endParaRPr lang="en-ZA" sz="4000" b="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b="0" dirty="0" smtClean="0">
                          <a:solidFill>
                            <a:srgbClr val="FFFF00"/>
                          </a:solidFill>
                        </a:rPr>
                        <a:t>(          )</a:t>
                      </a:r>
                      <a:endParaRPr lang="en-ZA" sz="40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 Gross profit</a:t>
                      </a:r>
                      <a:endParaRPr lang="en-ZA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+ Other operating income</a:t>
                      </a:r>
                      <a:endParaRPr lang="en-ZA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Rent income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Bad</a:t>
                      </a:r>
                      <a:r>
                        <a:rPr lang="en-ZA" sz="4000" b="0" baseline="0" dirty="0" smtClean="0">
                          <a:solidFill>
                            <a:schemeClr val="bg1"/>
                          </a:solidFill>
                        </a:rPr>
                        <a:t> debts recovered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Discount</a:t>
                      </a:r>
                      <a:r>
                        <a:rPr lang="en-ZA" sz="4000" b="0" baseline="0" dirty="0" smtClean="0">
                          <a:solidFill>
                            <a:schemeClr val="bg1"/>
                          </a:solidFill>
                        </a:rPr>
                        <a:t> received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 Gross operating income</a:t>
                      </a:r>
                      <a:endParaRPr lang="en-ZA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-  Operating expenses</a:t>
                      </a:r>
                      <a:endParaRPr lang="en-ZA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b="0" dirty="0" smtClean="0">
                          <a:solidFill>
                            <a:srgbClr val="FFFF00"/>
                          </a:solidFill>
                        </a:rPr>
                        <a:t>(          )</a:t>
                      </a:r>
                      <a:endParaRPr lang="en-ZA" sz="4000" b="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Rent expense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Directors fees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Audit fees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 Operating profit / loss</a:t>
                      </a:r>
                      <a:endParaRPr lang="en-ZA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4063137752"/>
              </p:ext>
            </p:extLst>
          </p:nvPr>
        </p:nvGraphicFramePr>
        <p:xfrm>
          <a:off x="12376150" y="2589213"/>
          <a:ext cx="10771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 Operating profit / loss</a:t>
                      </a:r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 Interest income</a:t>
                      </a:r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1</a:t>
                      </a:r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71475" indent="-371475"/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 Profit/loss before interest expense</a:t>
                      </a:r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  Interest</a:t>
                      </a:r>
                      <a:r>
                        <a:rPr lang="en-ZA" sz="4000" baseline="0" dirty="0" smtClean="0">
                          <a:solidFill>
                            <a:srgbClr val="FFFF00"/>
                          </a:solidFill>
                        </a:rPr>
                        <a:t> expense</a:t>
                      </a:r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2</a:t>
                      </a:r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(          )</a:t>
                      </a:r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Profit / loss before tax</a:t>
                      </a:r>
                      <a:endParaRPr lang="en-ZA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   Income tax (assessment)</a:t>
                      </a:r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  </a:t>
                      </a:r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Net Profit</a:t>
                      </a:r>
                      <a:r>
                        <a:rPr lang="en-ZA" sz="4000" b="1" baseline="0" dirty="0" smtClean="0">
                          <a:solidFill>
                            <a:srgbClr val="FFFF00"/>
                          </a:solidFill>
                        </a:rPr>
                        <a:t> / loss for the year</a:t>
                      </a:r>
                      <a:endParaRPr lang="en-ZA" sz="4000" b="1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rgbClr val="FFFF00"/>
                          </a:solidFill>
                        </a:rPr>
                        <a:t>8</a:t>
                      </a:r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878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7538" y="1242170"/>
            <a:ext cx="22178464" cy="11910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4800" b="1" dirty="0" smtClean="0">
                <a:solidFill>
                  <a:schemeClr val="bg1"/>
                </a:solidFill>
              </a:rPr>
              <a:t>Notes to the Income Statement</a:t>
            </a:r>
          </a:p>
          <a:p>
            <a:endParaRPr lang="en-ZA" sz="4800" b="1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r>
              <a:rPr lang="en-ZA" sz="4800" b="1" u="sng" dirty="0" smtClean="0">
                <a:solidFill>
                  <a:schemeClr val="bg1"/>
                </a:solidFill>
              </a:rPr>
              <a:t>Interest income</a:t>
            </a:r>
          </a:p>
          <a:p>
            <a:r>
              <a:rPr lang="en-ZA" sz="4800" b="1" dirty="0">
                <a:solidFill>
                  <a:schemeClr val="bg1"/>
                </a:solidFill>
              </a:rPr>
              <a:t> </a:t>
            </a:r>
            <a:r>
              <a:rPr lang="en-ZA" sz="4800" b="1" dirty="0" smtClean="0">
                <a:solidFill>
                  <a:schemeClr val="bg1"/>
                </a:solidFill>
              </a:rPr>
              <a:t>      </a:t>
            </a:r>
            <a:r>
              <a:rPr lang="en-ZA" sz="4800" dirty="0" smtClean="0">
                <a:solidFill>
                  <a:schemeClr val="bg1"/>
                </a:solidFill>
              </a:rPr>
              <a:t>On fixed deposit</a:t>
            </a:r>
          </a:p>
          <a:p>
            <a:r>
              <a:rPr lang="en-ZA" sz="4800" dirty="0">
                <a:solidFill>
                  <a:schemeClr val="bg1"/>
                </a:solidFill>
              </a:rPr>
              <a:t> </a:t>
            </a:r>
            <a:r>
              <a:rPr lang="en-ZA" sz="4800" dirty="0" smtClean="0">
                <a:solidFill>
                  <a:schemeClr val="bg1"/>
                </a:solidFill>
              </a:rPr>
              <a:t>      On savings account </a:t>
            </a:r>
          </a:p>
          <a:p>
            <a:r>
              <a:rPr lang="en-ZA" sz="4800" dirty="0">
                <a:solidFill>
                  <a:schemeClr val="bg1"/>
                </a:solidFill>
              </a:rPr>
              <a:t> </a:t>
            </a:r>
            <a:r>
              <a:rPr lang="en-ZA" sz="4800" dirty="0" smtClean="0">
                <a:solidFill>
                  <a:schemeClr val="bg1"/>
                </a:solidFill>
              </a:rPr>
              <a:t>      On overdue debtors</a:t>
            </a:r>
          </a:p>
          <a:p>
            <a:r>
              <a:rPr lang="en-ZA" sz="4800" dirty="0">
                <a:solidFill>
                  <a:schemeClr val="bg1"/>
                </a:solidFill>
              </a:rPr>
              <a:t> </a:t>
            </a:r>
            <a:r>
              <a:rPr lang="en-ZA" sz="4800" dirty="0" smtClean="0">
                <a:solidFill>
                  <a:schemeClr val="bg1"/>
                </a:solidFill>
              </a:rPr>
              <a:t>      On current account</a:t>
            </a:r>
          </a:p>
          <a:p>
            <a:pPr marL="914400" indent="-914400">
              <a:buAutoNum type="arabicPeriod"/>
            </a:pPr>
            <a:endParaRPr lang="en-ZA" sz="4800" b="1" dirty="0" smtClean="0">
              <a:solidFill>
                <a:schemeClr val="bg1"/>
              </a:solidFill>
            </a:endParaRPr>
          </a:p>
          <a:p>
            <a:r>
              <a:rPr lang="en-ZA" sz="4800" b="1" dirty="0" smtClean="0">
                <a:solidFill>
                  <a:schemeClr val="bg1"/>
                </a:solidFill>
              </a:rPr>
              <a:t>2.    </a:t>
            </a:r>
            <a:r>
              <a:rPr lang="en-ZA" sz="4800" b="1" u="sng" dirty="0" smtClean="0">
                <a:solidFill>
                  <a:schemeClr val="bg1"/>
                </a:solidFill>
              </a:rPr>
              <a:t>Interest expense</a:t>
            </a:r>
          </a:p>
          <a:p>
            <a:r>
              <a:rPr lang="en-ZA" sz="4800" dirty="0" smtClean="0">
                <a:solidFill>
                  <a:schemeClr val="bg1"/>
                </a:solidFill>
              </a:rPr>
              <a:t>       On </a:t>
            </a:r>
            <a:r>
              <a:rPr lang="en-ZA" sz="4800" dirty="0">
                <a:solidFill>
                  <a:schemeClr val="bg1"/>
                </a:solidFill>
              </a:rPr>
              <a:t>overdraft</a:t>
            </a:r>
          </a:p>
          <a:p>
            <a:r>
              <a:rPr lang="en-ZA" sz="4800" dirty="0">
                <a:solidFill>
                  <a:schemeClr val="bg1"/>
                </a:solidFill>
              </a:rPr>
              <a:t>       On loan</a:t>
            </a:r>
          </a:p>
          <a:p>
            <a:r>
              <a:rPr lang="en-ZA" sz="4800" dirty="0">
                <a:solidFill>
                  <a:schemeClr val="bg1"/>
                </a:solidFill>
              </a:rPr>
              <a:t>       On overdue creditors</a:t>
            </a:r>
          </a:p>
          <a:p>
            <a:pPr marL="914400" indent="-914400">
              <a:buAutoNum type="arabicPeriod"/>
            </a:pPr>
            <a:endParaRPr lang="en-ZA" sz="4800" b="1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n-ZA" sz="4800" b="1" dirty="0" smtClean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n-ZA" sz="4800" b="1" dirty="0">
              <a:solidFill>
                <a:schemeClr val="bg1"/>
              </a:solidFill>
            </a:endParaRPr>
          </a:p>
          <a:p>
            <a:pPr marL="914400" indent="-914400">
              <a:buAutoNum type="arabicPeriod"/>
            </a:pPr>
            <a:endParaRPr lang="en-Z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2329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r Febe Backer\Desktop\Title P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" y="794"/>
            <a:ext cx="24384000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7918" y="9434463"/>
            <a:ext cx="15769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7799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6600" b="1" dirty="0" smtClean="0"/>
              <a:t>Income Statement</a:t>
            </a:r>
            <a:endParaRPr lang="en-ZA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4375" indent="-714375"/>
            <a:r>
              <a:rPr lang="en-ZA" sz="4800" dirty="0" smtClean="0"/>
              <a:t>The Income Statement  = </a:t>
            </a:r>
            <a:r>
              <a:rPr lang="en-ZA" sz="4800" b="1" dirty="0" smtClean="0">
                <a:solidFill>
                  <a:srgbClr val="FFC000"/>
                </a:solidFill>
              </a:rPr>
              <a:t>Statement of Comprehensive Income </a:t>
            </a:r>
          </a:p>
          <a:p>
            <a:pPr marL="714375" indent="-714375"/>
            <a:r>
              <a:rPr lang="en-ZA" sz="4800" dirty="0" smtClean="0"/>
              <a:t>It measures a company’s </a:t>
            </a:r>
            <a:r>
              <a:rPr lang="en-ZA" sz="4800" b="1" dirty="0" smtClean="0">
                <a:solidFill>
                  <a:srgbClr val="FFC000"/>
                </a:solidFill>
              </a:rPr>
              <a:t>financial performance </a:t>
            </a:r>
            <a:r>
              <a:rPr lang="en-ZA" sz="4800" dirty="0" smtClean="0"/>
              <a:t>over a specific accounting period</a:t>
            </a:r>
          </a:p>
          <a:p>
            <a:pPr marL="714375" indent="-714375"/>
            <a:r>
              <a:rPr lang="en-ZA" sz="4800" dirty="0" smtClean="0"/>
              <a:t>The Income Statement is a </a:t>
            </a:r>
            <a:r>
              <a:rPr lang="en-ZA" sz="4800" b="1" dirty="0" smtClean="0">
                <a:solidFill>
                  <a:srgbClr val="FFC000"/>
                </a:solidFill>
              </a:rPr>
              <a:t>summary of the incomes (revenue) and expenses  </a:t>
            </a:r>
            <a:r>
              <a:rPr lang="en-ZA" sz="4800" dirty="0" smtClean="0"/>
              <a:t>of a business</a:t>
            </a:r>
          </a:p>
          <a:p>
            <a:pPr marL="714375" indent="-714375"/>
            <a:r>
              <a:rPr lang="en-ZA" sz="4800" dirty="0" smtClean="0"/>
              <a:t>Because </a:t>
            </a:r>
            <a:r>
              <a:rPr lang="en-ZA" sz="4800" b="1" dirty="0" smtClean="0">
                <a:solidFill>
                  <a:srgbClr val="FFC000"/>
                </a:solidFill>
              </a:rPr>
              <a:t>incomes and expenses </a:t>
            </a:r>
            <a:r>
              <a:rPr lang="en-ZA" sz="4800" dirty="0" smtClean="0"/>
              <a:t>are used, we will use the </a:t>
            </a:r>
            <a:r>
              <a:rPr lang="en-ZA" sz="4800" b="1" dirty="0" smtClean="0">
                <a:solidFill>
                  <a:srgbClr val="FFC000"/>
                </a:solidFill>
              </a:rPr>
              <a:t>Nominal accounts section </a:t>
            </a:r>
            <a:r>
              <a:rPr lang="en-ZA" sz="4800" dirty="0" smtClean="0"/>
              <a:t>of the Trial Balance to compile the Income Statement</a:t>
            </a:r>
          </a:p>
          <a:p>
            <a:pPr marL="714375" indent="-714375"/>
            <a:r>
              <a:rPr lang="en-ZA" sz="4800" dirty="0" smtClean="0"/>
              <a:t>The </a:t>
            </a:r>
            <a:r>
              <a:rPr lang="en-ZA" sz="4800" b="1" dirty="0" smtClean="0">
                <a:solidFill>
                  <a:srgbClr val="FFC000"/>
                </a:solidFill>
              </a:rPr>
              <a:t>GAAP</a:t>
            </a:r>
            <a:r>
              <a:rPr lang="en-ZA" sz="4800" dirty="0" smtClean="0"/>
              <a:t> principle of </a:t>
            </a:r>
            <a:r>
              <a:rPr lang="en-ZA" sz="4800" b="1" dirty="0" smtClean="0">
                <a:solidFill>
                  <a:srgbClr val="FFC000"/>
                </a:solidFill>
              </a:rPr>
              <a:t>Matching</a:t>
            </a:r>
            <a:r>
              <a:rPr lang="en-ZA" sz="4800" dirty="0" smtClean="0"/>
              <a:t> will be applied in the Income Statement. </a:t>
            </a:r>
          </a:p>
          <a:p>
            <a:pPr lvl="0"/>
            <a:r>
              <a:rPr lang="af-ZA" sz="4800" b="1" dirty="0" smtClean="0">
                <a:solidFill>
                  <a:srgbClr val="FFC000"/>
                </a:solidFill>
              </a:rPr>
              <a:t>Matching principle </a:t>
            </a:r>
            <a:r>
              <a:rPr lang="af-ZA" sz="4800" dirty="0" smtClean="0"/>
              <a:t>states that </a:t>
            </a:r>
            <a:r>
              <a:rPr lang="af-ZA" sz="4800" b="1" dirty="0">
                <a:solidFill>
                  <a:srgbClr val="FFC000"/>
                </a:solidFill>
              </a:rPr>
              <a:t>i</a:t>
            </a:r>
            <a:r>
              <a:rPr lang="af-ZA" sz="4800" b="1" dirty="0" smtClean="0">
                <a:solidFill>
                  <a:srgbClr val="FFC000"/>
                </a:solidFill>
              </a:rPr>
              <a:t>ncome </a:t>
            </a:r>
            <a:r>
              <a:rPr lang="af-ZA" sz="4800" b="1" dirty="0">
                <a:solidFill>
                  <a:srgbClr val="FFC000"/>
                </a:solidFill>
              </a:rPr>
              <a:t>and expenses </a:t>
            </a:r>
            <a:r>
              <a:rPr lang="af-ZA" sz="4800" dirty="0"/>
              <a:t>must be reflected against each other in the </a:t>
            </a:r>
            <a:r>
              <a:rPr lang="af-ZA" sz="4800" b="1" dirty="0">
                <a:solidFill>
                  <a:srgbClr val="FFC000"/>
                </a:solidFill>
              </a:rPr>
              <a:t>correct</a:t>
            </a:r>
            <a:r>
              <a:rPr lang="af-ZA" sz="4800" dirty="0">
                <a:solidFill>
                  <a:srgbClr val="FFC000"/>
                </a:solidFill>
              </a:rPr>
              <a:t> </a:t>
            </a:r>
            <a:r>
              <a:rPr lang="af-ZA" sz="4800" b="1" dirty="0">
                <a:solidFill>
                  <a:srgbClr val="FFC000"/>
                </a:solidFill>
              </a:rPr>
              <a:t>financial period</a:t>
            </a:r>
            <a:r>
              <a:rPr lang="af-ZA" sz="4800" dirty="0"/>
              <a:t>. It must be shown in the </a:t>
            </a:r>
            <a:r>
              <a:rPr lang="af-ZA" sz="4800" b="1" dirty="0">
                <a:solidFill>
                  <a:srgbClr val="FFC000"/>
                </a:solidFill>
              </a:rPr>
              <a:t>financial</a:t>
            </a:r>
            <a:r>
              <a:rPr lang="af-ZA" sz="4800" b="1" dirty="0">
                <a:solidFill>
                  <a:srgbClr val="FFFF00"/>
                </a:solidFill>
              </a:rPr>
              <a:t> </a:t>
            </a:r>
            <a:r>
              <a:rPr lang="af-ZA" sz="4800" b="1" dirty="0">
                <a:solidFill>
                  <a:srgbClr val="FFC000"/>
                </a:solidFill>
              </a:rPr>
              <a:t>year</a:t>
            </a:r>
            <a:r>
              <a:rPr lang="af-ZA" sz="4800" dirty="0">
                <a:solidFill>
                  <a:srgbClr val="FFFF00"/>
                </a:solidFill>
              </a:rPr>
              <a:t> </a:t>
            </a:r>
            <a:r>
              <a:rPr lang="af-ZA" sz="4800" dirty="0"/>
              <a:t>in which it </a:t>
            </a:r>
            <a:r>
              <a:rPr lang="af-ZA" sz="4800" b="1" dirty="0">
                <a:solidFill>
                  <a:srgbClr val="FFC000"/>
                </a:solidFill>
              </a:rPr>
              <a:t>had to appear</a:t>
            </a:r>
            <a:r>
              <a:rPr lang="af-ZA" sz="4800" dirty="0"/>
              <a:t>, even if it was </a:t>
            </a:r>
            <a:r>
              <a:rPr lang="af-ZA" sz="4800" b="1" dirty="0">
                <a:solidFill>
                  <a:srgbClr val="FFC000"/>
                </a:solidFill>
              </a:rPr>
              <a:t>not paid or received </a:t>
            </a:r>
            <a:r>
              <a:rPr lang="af-ZA" sz="4800" dirty="0"/>
              <a:t>yet. </a:t>
            </a:r>
            <a:endParaRPr lang="en-ZA" sz="4800" dirty="0"/>
          </a:p>
        </p:txBody>
      </p:sp>
    </p:spTree>
    <p:extLst>
      <p:ext uri="{BB962C8B-B14F-4D97-AF65-F5344CB8AC3E}">
        <p14:creationId xmlns:p14="http://schemas.microsoft.com/office/powerpoint/2010/main" val="3428527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62" y="1314178"/>
            <a:ext cx="21947029" cy="11371616"/>
          </a:xfrm>
        </p:spPr>
        <p:txBody>
          <a:bodyPr>
            <a:normAutofit/>
          </a:bodyPr>
          <a:lstStyle/>
          <a:p>
            <a:pPr marL="714375" indent="-714375"/>
            <a:r>
              <a:rPr lang="en-ZA" sz="4800" dirty="0" smtClean="0"/>
              <a:t>The Income Statement shows the </a:t>
            </a:r>
            <a:r>
              <a:rPr lang="en-ZA" sz="4800" b="1" dirty="0" smtClean="0">
                <a:solidFill>
                  <a:srgbClr val="FFC000"/>
                </a:solidFill>
              </a:rPr>
              <a:t>net profit or loss </a:t>
            </a:r>
            <a:r>
              <a:rPr lang="en-ZA" sz="4800" dirty="0" smtClean="0"/>
              <a:t>a business incurred in a specific accounting period</a:t>
            </a:r>
          </a:p>
          <a:p>
            <a:pPr marL="714375" indent="-714375"/>
            <a:endParaRPr lang="en-ZA" sz="4800" dirty="0" smtClean="0"/>
          </a:p>
          <a:p>
            <a:pPr marL="714375" indent="-714375"/>
            <a:r>
              <a:rPr lang="en-ZA" sz="4800" dirty="0" smtClean="0"/>
              <a:t>The Income statement works on the following principle:</a:t>
            </a:r>
          </a:p>
          <a:p>
            <a:pPr marL="714375" indent="-714375"/>
            <a:endParaRPr lang="en-ZA" sz="4800" dirty="0"/>
          </a:p>
          <a:p>
            <a:pPr marL="714375" indent="-714375"/>
            <a:r>
              <a:rPr lang="en-ZA" sz="4800" dirty="0" smtClean="0"/>
              <a:t>Turnover (Sales – Debtors allowance) – Cost of Sales = Gross Profit</a:t>
            </a:r>
          </a:p>
          <a:p>
            <a:pPr marL="714375" indent="-714375"/>
            <a:endParaRPr lang="en-ZA" sz="4800" dirty="0" smtClean="0"/>
          </a:p>
          <a:p>
            <a:pPr marL="714375" indent="-714375"/>
            <a:r>
              <a:rPr lang="en-ZA" sz="4800" dirty="0" smtClean="0"/>
              <a:t>Gross Profit  + Incomes – Expenses = Operating profit / loss</a:t>
            </a:r>
          </a:p>
          <a:p>
            <a:pPr marL="714375" indent="-714375"/>
            <a:endParaRPr lang="en-ZA" sz="4800" dirty="0"/>
          </a:p>
          <a:p>
            <a:pPr marL="714375" indent="-714375"/>
            <a:r>
              <a:rPr lang="en-ZA" sz="4800" dirty="0" smtClean="0"/>
              <a:t>Operating profit / loss + Interest income – Interest expense = Profit before tax</a:t>
            </a:r>
          </a:p>
          <a:p>
            <a:pPr marL="714375" indent="-714375"/>
            <a:endParaRPr lang="en-ZA" sz="4800" dirty="0"/>
          </a:p>
          <a:p>
            <a:pPr marL="714375" indent="-714375"/>
            <a:r>
              <a:rPr lang="en-ZA" sz="4800" dirty="0" smtClean="0"/>
              <a:t>Profit before tax – Income tax = Net Profit / loss for the year</a:t>
            </a:r>
            <a:endParaRPr lang="en-ZA" sz="48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064002" y="6354738"/>
            <a:ext cx="11737304" cy="100811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7296250" y="8298954"/>
            <a:ext cx="7272808" cy="93610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28098" y="10099154"/>
            <a:ext cx="12529392" cy="93610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220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593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ZA" sz="5400" dirty="0" smtClean="0">
                <a:solidFill>
                  <a:schemeClr val="bg1"/>
                </a:solidFill>
              </a:rPr>
              <a:t>Income Statement of ……….. for the year ended ……….</a:t>
            </a:r>
            <a:endParaRPr lang="en-ZA" sz="5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3935696"/>
              </p:ext>
            </p:extLst>
          </p:nvPr>
        </p:nvGraphicFramePr>
        <p:xfrm>
          <a:off x="1219200" y="2609850"/>
          <a:ext cx="10769601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4400" b="0" dirty="0" smtClean="0"/>
                        <a:t>   Turnover</a:t>
                      </a:r>
                      <a:endParaRPr lang="en-ZA" sz="44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400" b="0" dirty="0" smtClean="0">
                          <a:solidFill>
                            <a:schemeClr val="bg1"/>
                          </a:solidFill>
                        </a:rPr>
                        <a:t>  Cost of Sales</a:t>
                      </a:r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400" b="0" dirty="0" smtClean="0">
                          <a:solidFill>
                            <a:schemeClr val="bg1"/>
                          </a:solidFill>
                        </a:rPr>
                        <a:t>(          )</a:t>
                      </a:r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400" b="1" dirty="0" smtClean="0">
                          <a:solidFill>
                            <a:schemeClr val="bg1"/>
                          </a:solidFill>
                        </a:rPr>
                        <a:t> Gross profit</a:t>
                      </a:r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486674516"/>
              </p:ext>
            </p:extLst>
          </p:nvPr>
        </p:nvGraphicFramePr>
        <p:xfrm>
          <a:off x="12376150" y="2589213"/>
          <a:ext cx="10771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71475" indent="-371475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6320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593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ZA" sz="5400" dirty="0" smtClean="0">
                <a:solidFill>
                  <a:schemeClr val="bg1"/>
                </a:solidFill>
              </a:rPr>
              <a:t>Income Statement of ……….. for the year ended ……….</a:t>
            </a:r>
            <a:endParaRPr lang="en-ZA" sz="5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9530099"/>
              </p:ext>
            </p:extLst>
          </p:nvPr>
        </p:nvGraphicFramePr>
        <p:xfrm>
          <a:off x="1219200" y="2609850"/>
          <a:ext cx="10769601" cy="990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4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Turnover</a:t>
                      </a:r>
                      <a:endParaRPr lang="en-ZA" sz="4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r>
                        <a:rPr lang="en-ZA" sz="4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Cost of Sales</a:t>
                      </a:r>
                      <a:endParaRPr lang="en-ZA" sz="4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4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          )</a:t>
                      </a:r>
                      <a:endParaRPr lang="en-ZA" sz="4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Gross profit</a:t>
                      </a:r>
                      <a:endParaRPr lang="en-ZA" sz="44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+ </a:t>
                      </a:r>
                      <a:r>
                        <a:rPr lang="en-ZA" sz="4400" b="1" dirty="0" smtClean="0">
                          <a:solidFill>
                            <a:schemeClr val="bg1"/>
                          </a:solidFill>
                        </a:rPr>
                        <a:t>Other operating income</a:t>
                      </a:r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0" dirty="0" smtClean="0">
                          <a:solidFill>
                            <a:schemeClr val="bg1"/>
                          </a:solidFill>
                        </a:rPr>
                        <a:t>   Rent income</a:t>
                      </a:r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0" dirty="0" smtClean="0">
                          <a:solidFill>
                            <a:schemeClr val="bg1"/>
                          </a:solidFill>
                        </a:rPr>
                        <a:t>   Bad</a:t>
                      </a:r>
                      <a:r>
                        <a:rPr lang="en-ZA" sz="4400" b="0" baseline="0" dirty="0" smtClean="0">
                          <a:solidFill>
                            <a:schemeClr val="bg1"/>
                          </a:solidFill>
                        </a:rPr>
                        <a:t> debts recovered</a:t>
                      </a:r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0" dirty="0" smtClean="0">
                          <a:solidFill>
                            <a:schemeClr val="bg1"/>
                          </a:solidFill>
                        </a:rPr>
                        <a:t>   Discount</a:t>
                      </a:r>
                      <a:r>
                        <a:rPr lang="en-ZA" sz="4400" b="0" baseline="0" dirty="0" smtClean="0">
                          <a:solidFill>
                            <a:schemeClr val="bg1"/>
                          </a:solidFill>
                        </a:rPr>
                        <a:t> received</a:t>
                      </a:r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400" b="1" dirty="0" smtClean="0">
                          <a:solidFill>
                            <a:schemeClr val="bg1"/>
                          </a:solidFill>
                        </a:rPr>
                        <a:t> Gross operating income</a:t>
                      </a:r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416851125"/>
              </p:ext>
            </p:extLst>
          </p:nvPr>
        </p:nvGraphicFramePr>
        <p:xfrm>
          <a:off x="12376150" y="2589213"/>
          <a:ext cx="10771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71475" indent="-371475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4" name="Straight Arrow Connector 3"/>
          <p:cNvCxnSpPr/>
          <p:nvPr/>
        </p:nvCxnSpPr>
        <p:spPr>
          <a:xfrm>
            <a:off x="2399706" y="4770562"/>
            <a:ext cx="144016" cy="3312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919986" y="5850682"/>
            <a:ext cx="864096" cy="223224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32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593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ZA" sz="5400" dirty="0" smtClean="0">
                <a:solidFill>
                  <a:schemeClr val="bg1"/>
                </a:solidFill>
              </a:rPr>
              <a:t>Income Statement of ……….. for the year ended ……….</a:t>
            </a:r>
            <a:endParaRPr lang="en-ZA" sz="5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21048990"/>
              </p:ext>
            </p:extLst>
          </p:nvPr>
        </p:nvGraphicFramePr>
        <p:xfrm>
          <a:off x="1219200" y="2609850"/>
          <a:ext cx="10769601" cy="941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Turnover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Cost of Sales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          )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Gross profit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+ Other operating income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Rent income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Bad</a:t>
                      </a:r>
                      <a:r>
                        <a:rPr lang="en-ZA" sz="40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debts recovered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Discount</a:t>
                      </a:r>
                      <a:r>
                        <a:rPr lang="en-ZA" sz="40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received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Gross operating income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400" b="1" dirty="0" smtClean="0">
                          <a:solidFill>
                            <a:schemeClr val="bg1"/>
                          </a:solidFill>
                        </a:rPr>
                        <a:t>  Operating expenses</a:t>
                      </a:r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400" b="0" dirty="0" smtClean="0">
                          <a:solidFill>
                            <a:schemeClr val="bg1"/>
                          </a:solidFill>
                        </a:rPr>
                        <a:t>(          )</a:t>
                      </a:r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0" dirty="0" smtClean="0">
                          <a:solidFill>
                            <a:schemeClr val="bg1"/>
                          </a:solidFill>
                        </a:rPr>
                        <a:t>   Rent expense</a:t>
                      </a:r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0" dirty="0" smtClean="0">
                          <a:solidFill>
                            <a:schemeClr val="bg1"/>
                          </a:solidFill>
                        </a:rPr>
                        <a:t>   Directors fees</a:t>
                      </a:r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0" dirty="0" smtClean="0">
                          <a:solidFill>
                            <a:schemeClr val="bg1"/>
                          </a:solidFill>
                        </a:rPr>
                        <a:t>   Audit fees</a:t>
                      </a:r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400" b="1" dirty="0" smtClean="0">
                          <a:solidFill>
                            <a:schemeClr val="bg1"/>
                          </a:solidFill>
                        </a:rPr>
                        <a:t> Operating profit / loss</a:t>
                      </a:r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4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63151674"/>
              </p:ext>
            </p:extLst>
          </p:nvPr>
        </p:nvGraphicFramePr>
        <p:xfrm>
          <a:off x="12376150" y="2589213"/>
          <a:ext cx="10771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71475" indent="-371475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140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593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ZA" sz="5400" dirty="0" smtClean="0">
                <a:solidFill>
                  <a:schemeClr val="bg1"/>
                </a:solidFill>
              </a:rPr>
              <a:t>Income Statement of ……….. for the year ended ……….</a:t>
            </a:r>
            <a:endParaRPr lang="en-ZA" sz="5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4855770"/>
              </p:ext>
            </p:extLst>
          </p:nvPr>
        </p:nvGraphicFramePr>
        <p:xfrm>
          <a:off x="1219200" y="2609850"/>
          <a:ext cx="10769601" cy="915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Turnover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Cost of Sales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          )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Gross profit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+ Other operating income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Rent income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Bad</a:t>
                      </a:r>
                      <a:r>
                        <a:rPr lang="en-ZA" sz="40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debts recovered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Discount</a:t>
                      </a:r>
                      <a:r>
                        <a:rPr lang="en-ZA" sz="40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received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Gross operating income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-  Operating expenses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          )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Rent expense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Directors fees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Audit fees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Operating profit / loss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812978065"/>
              </p:ext>
            </p:extLst>
          </p:nvPr>
        </p:nvGraphicFramePr>
        <p:xfrm>
          <a:off x="12376150" y="2589213"/>
          <a:ext cx="10771188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400" b="1" dirty="0" smtClean="0">
                          <a:solidFill>
                            <a:schemeClr val="bg1"/>
                          </a:solidFill>
                        </a:rPr>
                        <a:t> Operating profit / loss</a:t>
                      </a:r>
                      <a:endParaRPr lang="en-ZA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 Interest income</a:t>
                      </a:r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71475" indent="-371475"/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 Profit/loss before interest expense</a:t>
                      </a:r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  Interest</a:t>
                      </a:r>
                      <a:r>
                        <a:rPr lang="en-ZA" sz="4400" baseline="0" dirty="0" smtClean="0">
                          <a:solidFill>
                            <a:schemeClr val="bg1"/>
                          </a:solidFill>
                        </a:rPr>
                        <a:t> expense</a:t>
                      </a:r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(          )</a:t>
                      </a:r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ZA" sz="4400" b="1" dirty="0" smtClean="0">
                          <a:solidFill>
                            <a:schemeClr val="bg1"/>
                          </a:solidFill>
                        </a:rPr>
                        <a:t>Profit / loss before tax</a:t>
                      </a:r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34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593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ZA" sz="5400" dirty="0" smtClean="0">
                <a:solidFill>
                  <a:schemeClr val="bg1"/>
                </a:solidFill>
              </a:rPr>
              <a:t>Income Statement of ……….. for the year ended ……….</a:t>
            </a:r>
            <a:endParaRPr lang="en-ZA" sz="5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11644986"/>
              </p:ext>
            </p:extLst>
          </p:nvPr>
        </p:nvGraphicFramePr>
        <p:xfrm>
          <a:off x="1219200" y="2609850"/>
          <a:ext cx="10769601" cy="915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Turnover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Cost of Sales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          )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Gross profit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+ Other operating income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Rent income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Bad</a:t>
                      </a:r>
                      <a:r>
                        <a:rPr lang="en-ZA" sz="40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debts recovered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Discount</a:t>
                      </a:r>
                      <a:r>
                        <a:rPr lang="en-ZA" sz="4000" b="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received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Gross operating income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-  Operating expenses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          )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Rent expense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Directors fees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 Audit fees</a:t>
                      </a:r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Operating profit / loss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79165020"/>
              </p:ext>
            </p:extLst>
          </p:nvPr>
        </p:nvGraphicFramePr>
        <p:xfrm>
          <a:off x="12376150" y="2589213"/>
          <a:ext cx="1077118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 Operating profit / loss</a:t>
                      </a:r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+</a:t>
                      </a:r>
                      <a:r>
                        <a:rPr lang="en-ZA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Interest income</a:t>
                      </a:r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1</a:t>
                      </a:r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71475" indent="-371475"/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</a:t>
                      </a:r>
                      <a:r>
                        <a:rPr lang="en-ZA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Profit/loss before interest expense</a:t>
                      </a:r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-</a:t>
                      </a:r>
                      <a:r>
                        <a:rPr lang="en-ZA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Interest</a:t>
                      </a:r>
                      <a:r>
                        <a:rPr lang="en-ZA" sz="4000" baseline="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expense</a:t>
                      </a:r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</a:t>
                      </a:r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(          )</a:t>
                      </a:r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=</a:t>
                      </a:r>
                      <a:r>
                        <a:rPr lang="en-ZA" sz="40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  </a:t>
                      </a:r>
                      <a:r>
                        <a:rPr lang="en-ZA" sz="4000" b="1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Profit / loss before tax</a:t>
                      </a:r>
                      <a:endParaRPr lang="en-ZA" sz="4000" b="1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   Income tax (assessment)</a:t>
                      </a:r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4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ZA" sz="4400" b="1" dirty="0" smtClean="0">
                          <a:solidFill>
                            <a:schemeClr val="bg1"/>
                          </a:solidFill>
                        </a:rPr>
                        <a:t>Net Profit</a:t>
                      </a:r>
                      <a:r>
                        <a:rPr lang="en-ZA" sz="4400" b="1" baseline="0" dirty="0" smtClean="0">
                          <a:solidFill>
                            <a:schemeClr val="bg1"/>
                          </a:solidFill>
                        </a:rPr>
                        <a:t> / loss for the year</a:t>
                      </a:r>
                      <a:endParaRPr lang="en-ZA" sz="4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4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77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175938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ZA" sz="5400" dirty="0" smtClean="0">
                <a:solidFill>
                  <a:schemeClr val="bg1"/>
                </a:solidFill>
              </a:rPr>
              <a:t>Income Statement of ……….. for the year ended ……….</a:t>
            </a:r>
            <a:endParaRPr lang="en-ZA" sz="54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1813422"/>
              </p:ext>
            </p:extLst>
          </p:nvPr>
        </p:nvGraphicFramePr>
        <p:xfrm>
          <a:off x="1219200" y="2609850"/>
          <a:ext cx="10769601" cy="915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5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0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/>
                        <a:t>   Turnover</a:t>
                      </a:r>
                      <a:endParaRPr lang="en-ZA" sz="40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Cost of Sales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(          )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 Gross profit</a:t>
                      </a:r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+ </a:t>
                      </a: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Other operating income</a:t>
                      </a:r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Rent income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Bad</a:t>
                      </a:r>
                      <a:r>
                        <a:rPr lang="en-ZA" sz="4000" b="0" baseline="0" dirty="0" smtClean="0">
                          <a:solidFill>
                            <a:schemeClr val="bg1"/>
                          </a:solidFill>
                        </a:rPr>
                        <a:t> debts recovered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Discount</a:t>
                      </a:r>
                      <a:r>
                        <a:rPr lang="en-ZA" sz="4000" b="0" baseline="0" dirty="0" smtClean="0">
                          <a:solidFill>
                            <a:schemeClr val="bg1"/>
                          </a:solidFill>
                        </a:rPr>
                        <a:t> received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 Gross operating income</a:t>
                      </a:r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  Operating expenses</a:t>
                      </a:r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(          )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Rent expense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Directors fees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0" dirty="0" smtClean="0">
                          <a:solidFill>
                            <a:schemeClr val="bg1"/>
                          </a:solidFill>
                        </a:rPr>
                        <a:t>   Audit fees</a:t>
                      </a:r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sz="4000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 Operating profit / loss</a:t>
                      </a:r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98663761"/>
              </p:ext>
            </p:extLst>
          </p:nvPr>
        </p:nvGraphicFramePr>
        <p:xfrm>
          <a:off x="12376150" y="2589213"/>
          <a:ext cx="10771188" cy="490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95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21772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 Operating profit / loss</a:t>
                      </a:r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+</a:t>
                      </a:r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 Interest income</a:t>
                      </a:r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71475" indent="-371475"/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 Profit/loss before interest expense</a:t>
                      </a:r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  Interest</a:t>
                      </a:r>
                      <a:r>
                        <a:rPr lang="en-ZA" sz="4000" baseline="0" dirty="0" smtClean="0">
                          <a:solidFill>
                            <a:schemeClr val="bg1"/>
                          </a:solidFill>
                        </a:rPr>
                        <a:t> expense</a:t>
                      </a:r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(          )</a:t>
                      </a:r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Profit / loss before tax</a:t>
                      </a:r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-</a:t>
                      </a:r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   Income tax (assessment)</a:t>
                      </a:r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4000" b="1" dirty="0" smtClean="0">
                          <a:solidFill>
                            <a:srgbClr val="FFFF00"/>
                          </a:solidFill>
                        </a:rPr>
                        <a:t>=</a:t>
                      </a:r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Net Profit</a:t>
                      </a:r>
                      <a:r>
                        <a:rPr lang="en-ZA" sz="4000" b="1" baseline="0" dirty="0" smtClean="0">
                          <a:solidFill>
                            <a:schemeClr val="bg1"/>
                          </a:solidFill>
                        </a:rPr>
                        <a:t> / loss for the year</a:t>
                      </a:r>
                      <a:endParaRPr lang="en-ZA" sz="4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40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ZA" sz="4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59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816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6738"/>
      </a:dk2>
      <a:lt2>
        <a:srgbClr val="A8A9AD"/>
      </a:lt2>
      <a:accent1>
        <a:srgbClr val="3AB54A"/>
      </a:accent1>
      <a:accent2>
        <a:srgbClr val="2BB673"/>
      </a:accent2>
      <a:accent3>
        <a:srgbClr val="9BBB59"/>
      </a:accent3>
      <a:accent4>
        <a:srgbClr val="58595B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737</Words>
  <Application>Microsoft Office PowerPoint</Application>
  <PresentationFormat>Custom</PresentationFormat>
  <Paragraphs>172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Grade 12 Accounting</vt:lpstr>
      <vt:lpstr>Income Statement</vt:lpstr>
      <vt:lpstr>PowerPoint Presentation</vt:lpstr>
      <vt:lpstr>Income Statement of ……….. for the year ended ……….</vt:lpstr>
      <vt:lpstr>Income Statement of ……….. for the year ended ……….</vt:lpstr>
      <vt:lpstr>Income Statement of ……….. for the year ended ……….</vt:lpstr>
      <vt:lpstr>Income Statement of ……….. for the year ended ……….</vt:lpstr>
      <vt:lpstr>Income Statement of ……….. for the year ended ……….</vt:lpstr>
      <vt:lpstr>Income Statement of ……….. for the year ended ……….</vt:lpstr>
      <vt:lpstr>Income Statement of ……….. for the year ended ……….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Febe Backer</dc:creator>
  <cp:lastModifiedBy>Marinda Fourie</cp:lastModifiedBy>
  <cp:revision>36</cp:revision>
  <dcterms:created xsi:type="dcterms:W3CDTF">2020-01-17T07:37:53Z</dcterms:created>
  <dcterms:modified xsi:type="dcterms:W3CDTF">2024-02-09T05:06:41Z</dcterms:modified>
</cp:coreProperties>
</file>