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85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9" r:id="rId22"/>
    <p:sldId id="278" r:id="rId23"/>
    <p:sldId id="283" r:id="rId24"/>
    <p:sldId id="280" r:id="rId25"/>
    <p:sldId id="281" r:id="rId26"/>
    <p:sldId id="282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2772-6574-46DA-BDD5-3B4EFC21B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7378F-FDDD-4B06-B8A2-CA0495FB2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2DEC3-4B4A-4360-9328-42969A21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81CB8-3FEB-48B8-9831-691A85D3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E2083-15C3-4A8A-94A5-4212E341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861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C0269-1974-4F4C-BFB5-6E399B3A8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1283F-5D90-47F0-83AB-3BC57EB0E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50984-9685-497C-93BC-8233A487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BAFCC-43B6-4077-9835-0445CD47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09988-CFD5-4B06-8A3A-06A28A344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656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21AA5B-8D7A-4A22-9A30-B705CB065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E743F-FA01-405D-94A7-0ED0E25C7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70E9B-9472-45B9-B839-52D024B3D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47C53-97D8-48EA-91E3-0D3A60E8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89039-7C36-48B5-8DC4-8A60BCFDE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496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A5E5-4310-4DA6-9F22-6DE6FF822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99FD9-5807-449E-86D6-7E6EB2AD5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78E68-33DF-4D03-9CE6-14156F59B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77B2C-73DE-4542-A808-E5A76052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1C880-7127-43E6-B90C-B32F7B41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4160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E567-EFC5-468B-AAB4-1DB1CC5B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76AD7-5F57-46F7-B2EF-982D6C40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33990-870D-4C51-8880-13133BA43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5F08B-EAD1-402F-85D7-859E73AC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7B88E-807C-4846-9110-737C1486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45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EF156-6F0A-4F99-948D-FB90FE8EC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1BFB5-FB8D-4BFC-88E6-FEAB07987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CC020-85BD-418C-9F34-545B1EB08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5D8DB-F297-45D3-8B9D-5C58B571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FE215-BF7F-43A5-9515-CE922B59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182D7-5145-4B59-9E78-C15CDE24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824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C21C0-7128-4D97-BA7E-B26F4B18B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EB612-AC0D-4382-9B88-6B1ECFF25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182CEB-7300-46C8-863C-2A084FBEA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07943-6DCE-4CA0-9F8A-90B66A8F5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6C601-55F2-4D78-8D44-5C351DF0FB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ED2B48-4ED1-425A-AF37-552D4AB0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DEF48E-05A4-4D0E-922A-D90DBA572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18141C-D3D3-4E65-9D76-08375A5E6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264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A9914-F8ED-496A-828B-DD9C66829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4C6ED-EE9F-4C39-829E-F1EF80F7A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0D9C2E-DDD0-4677-941D-C08CD469C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A0D9C-712C-43F7-8A34-B4D6C4821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423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F86329-C804-477D-8E69-4D11F607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59438B-BA0F-4F42-8469-3EB455B49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1F487-BF9E-4DF4-899E-C2E15470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341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AAC7-6D55-418E-A9F2-3950A16EC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1E6B1-312A-4B67-AF1B-C6DED021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912F4D-232F-4878-80DF-82F24E19F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92F41-55C9-4678-A2A4-B2E2AE5B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DC80C-9DAE-41F8-A225-E61DAC57C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E3947-A76C-44F4-940F-093FDFF6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703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131E-C7EB-4BC6-B261-D6F5F835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4ED24-9308-4473-B70B-3036A963B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C06B1-8AE1-4279-A3AB-21854B994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212BB-15B4-4C6E-A4B9-EBD124A83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400E1-EF8F-4DA9-8068-D3E906D7D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F6062-BB76-49C6-B54F-82348BF3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65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6484B-4BA6-42D3-B1B5-6E23D206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86C5D-44EC-47D7-A1D1-EBCA42F18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C08E2-459C-4046-9159-9FC2B5BB8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CAB50-8893-435D-91CF-D309D11B7F26}" type="datetimeFigureOut">
              <a:rPr lang="en-ZA" smtClean="0"/>
              <a:t>2020/11/27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8769-5E56-4009-88C2-FA1F6ABDC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ED8CA-3EFD-491D-9487-A138C8ADB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96374-8E54-4647-8936-58317EC714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720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0083FDC-5E33-46CF-8041-EA5659136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01486"/>
            <a:ext cx="9144000" cy="1190171"/>
          </a:xfrm>
        </p:spPr>
        <p:txBody>
          <a:bodyPr>
            <a:normAutofit/>
          </a:bodyPr>
          <a:lstStyle/>
          <a:p>
            <a:r>
              <a:rPr lang="en-ZA" sz="6600" b="1" dirty="0">
                <a:latin typeface="Arial" panose="020B0604020202020204" pitchFamily="34" charset="0"/>
                <a:cs typeface="Arial" panose="020B0604020202020204" pitchFamily="34" charset="0"/>
              </a:rPr>
              <a:t>BUSINESS CYCLES</a:t>
            </a: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E13663B-DE60-4D69-A2B9-7EA371B13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756" y="2191657"/>
            <a:ext cx="5730680" cy="443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172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1044-88C6-46BD-8D56-F32A5616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Depression </a:t>
            </a:r>
            <a:b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3357B-3759-480F-B212-99C3CE97F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	Money is in short supply leading to a further decline in spending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	There is a negative impact on investment spending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	When economic activity is at its lowest, a trough is reached  </a:t>
            </a:r>
          </a:p>
          <a:p>
            <a:r>
              <a:rPr lang="en-GB" dirty="0"/>
              <a:t> 	There is competition for jobs and the cost of production 	decreases  </a:t>
            </a:r>
          </a:p>
          <a:p>
            <a:r>
              <a:rPr lang="en-GB" dirty="0"/>
              <a:t>         This encourages foreign trade and leads to recovery. </a:t>
            </a:r>
          </a:p>
          <a:p>
            <a:endParaRPr lang="en-Z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268AD3-EA1F-4CB2-A764-816099722F41}"/>
              </a:ext>
            </a:extLst>
          </p:cNvPr>
          <p:cNvGrpSpPr/>
          <p:nvPr/>
        </p:nvGrpSpPr>
        <p:grpSpPr>
          <a:xfrm>
            <a:off x="7808278" y="223361"/>
            <a:ext cx="2061845" cy="1609090"/>
            <a:chOff x="0" y="0"/>
            <a:chExt cx="2061972" cy="160934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9070F92-7DE8-4C2C-B1BD-0F1C113ECB9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061972" cy="160934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D506934-E77D-4B0F-AC11-8933ED5E44C9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97028" y="49404"/>
              <a:ext cx="1863725" cy="1508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4701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E152-7838-4E87-9B05-872483F57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n-ZA" sz="3600" b="1" dirty="0">
                <a:solidFill>
                  <a:srgbClr val="4B396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 two turning points </a:t>
            </a:r>
            <a:b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C1D30-3356-418B-81DD-F8F70FAAA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2250" marR="94615" indent="0">
              <a:lnSpc>
                <a:spcPct val="102000"/>
              </a:lnSpc>
              <a:spcAft>
                <a:spcPts val="205"/>
              </a:spcAft>
              <a:buNone/>
            </a:pPr>
            <a:r>
              <a:rPr lang="en-ZA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Peak </a:t>
            </a:r>
            <a:endParaRPr lang="en-Z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Turning point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at the end of the prosperity phase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The economy is using most of its resources, such as skilled labour and capital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2000"/>
              </a:lnSpc>
              <a:spcAft>
                <a:spcPts val="20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There is an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upward pressure on prices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160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Balance on the current account worsens as a result of higher imports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BE4D9570-759E-4EB6-8A39-79FB19A7B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314" y="365125"/>
            <a:ext cx="4684486" cy="230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48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2966-52FC-459A-84DB-CE97732C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Trough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EC0DC-A726-4931-B28A-0D634B484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48025"/>
            <a:ext cx="10515600" cy="3286125"/>
          </a:xfrm>
        </p:spPr>
        <p:txBody>
          <a:bodyPr>
            <a:normAutofit lnSpcReduction="10000"/>
          </a:bodyPr>
          <a:lstStyle/>
          <a:p>
            <a:pPr marL="222250" marR="94615" indent="0">
              <a:lnSpc>
                <a:spcPct val="102000"/>
              </a:lnSpc>
              <a:spcAft>
                <a:spcPts val="205"/>
              </a:spcAft>
              <a:buNone/>
            </a:pP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Turning point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at the end of the contraction period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Unemployment is high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Income levels are low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25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Low levels of investments by firms and low savings by households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5" name="Picture 4" descr="A picture containing engineering drawing&#10;&#10;Description automatically generated">
            <a:extLst>
              <a:ext uri="{FF2B5EF4-FFF2-40B4-BE49-F238E27FC236}">
                <a16:creationId xmlns:a16="http://schemas.microsoft.com/office/drawing/2014/main" id="{F392C1BB-9A3E-4E00-86A4-A4BAA12AB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534" y="323850"/>
            <a:ext cx="4867275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87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F7EB5-85E3-4C5B-B2DC-37E7907B7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EXPLANATION FOR BUSINESS CYCLES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97F0-B535-43E5-8E64-51715E455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Exogenous causes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are </a:t>
            </a:r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factors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that influence the </a:t>
            </a:r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business cycle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from outside of the system, e.g. climate (drought and other natural disasters) and the political situation of a country. </a:t>
            </a:r>
          </a:p>
          <a:p>
            <a:endParaRPr lang="en-GB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GB" b="1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Endogenous causes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are </a:t>
            </a:r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factors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that influence the </a:t>
            </a:r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business cycle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from inside the system, e.g. total expenditure.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14150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54C1CB-595F-482A-A851-BF8F0BC16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983070"/>
              </p:ext>
            </p:extLst>
          </p:nvPr>
        </p:nvGraphicFramePr>
        <p:xfrm>
          <a:off x="203200" y="159657"/>
          <a:ext cx="11858171" cy="6574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1488">
                  <a:extLst>
                    <a:ext uri="{9D8B030D-6E8A-4147-A177-3AD203B41FA5}">
                      <a16:colId xmlns:a16="http://schemas.microsoft.com/office/drawing/2014/main" val="4087302196"/>
                    </a:ext>
                  </a:extLst>
                </a:gridCol>
                <a:gridCol w="3945253">
                  <a:extLst>
                    <a:ext uri="{9D8B030D-6E8A-4147-A177-3AD203B41FA5}">
                      <a16:colId xmlns:a16="http://schemas.microsoft.com/office/drawing/2014/main" val="2089748196"/>
                    </a:ext>
                  </a:extLst>
                </a:gridCol>
                <a:gridCol w="5301430">
                  <a:extLst>
                    <a:ext uri="{9D8B030D-6E8A-4147-A177-3AD203B41FA5}">
                      <a16:colId xmlns:a16="http://schemas.microsoft.com/office/drawing/2014/main" val="1019260207"/>
                    </a:ext>
                  </a:extLst>
                </a:gridCol>
              </a:tblGrid>
              <a:tr h="920496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Exogenous causes of the business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Endogenous causes of the business cycle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44744"/>
                  </a:ext>
                </a:extLst>
              </a:tr>
              <a:tr h="920496">
                <a:tc>
                  <a:txBody>
                    <a:bodyPr/>
                    <a:lstStyle/>
                    <a:p>
                      <a:r>
                        <a:rPr lang="en-ZA" b="1" dirty="0"/>
                        <a:t>Basic assumption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The market economy is inherently 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/>
                        <a:t>The market economy is inherently unstable</a:t>
                      </a:r>
                    </a:p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652811"/>
                  </a:ext>
                </a:extLst>
              </a:tr>
              <a:tr h="1709493">
                <a:tc>
                  <a:txBody>
                    <a:bodyPr/>
                    <a:lstStyle/>
                    <a:p>
                      <a:r>
                        <a:rPr lang="en-ZA" b="1" dirty="0"/>
                        <a:t>Causes of economic fluctuations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Factors which originate outside the market system, such as weather conditions and the outbreak of a war.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Factors which originate within the market system, such as changes in patterns of consumer spending.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314813"/>
                  </a:ext>
                </a:extLst>
              </a:tr>
              <a:tr h="2103992">
                <a:tc>
                  <a:txBody>
                    <a:bodyPr/>
                    <a:lstStyle/>
                    <a:p>
                      <a:r>
                        <a:rPr lang="en-ZA" b="1" dirty="0"/>
                        <a:t>Government’s 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Economic fluctuations are exacerbated by the government intervention in the market and thus government should refrain from intervention in the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Government have a duty to use monetary and fiscal policy to intervene in the market in order to stabilise the economy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544721"/>
                  </a:ext>
                </a:extLst>
              </a:tr>
              <a:tr h="920496">
                <a:tc>
                  <a:txBody>
                    <a:bodyPr/>
                    <a:lstStyle/>
                    <a:p>
                      <a:r>
                        <a:rPr lang="en-ZA" b="1" dirty="0"/>
                        <a:t>Supporters of this 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Monetarist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Keynesian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416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DFA2E-2ED1-4464-A553-A913C27F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KINDS OF BUSINESS CYCLES</a:t>
            </a:r>
          </a:p>
        </p:txBody>
      </p:sp>
      <p:pic>
        <p:nvPicPr>
          <p:cNvPr id="8194" name="Picture 2" descr="Types of business cycles | Download Table">
            <a:extLst>
              <a:ext uri="{FF2B5EF4-FFF2-40B4-BE49-F238E27FC236}">
                <a16:creationId xmlns:a16="http://schemas.microsoft.com/office/drawing/2014/main" id="{B2CDBF80-1ED0-4D67-B60C-7D95963A9A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04" y="1847667"/>
            <a:ext cx="10171134" cy="316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324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9131-C38C-4F2D-870F-7A344401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GOVERNMENT POLICY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DF1754-9370-49F6-85DE-E1861D7FD0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929646"/>
              </p:ext>
            </p:extLst>
          </p:nvPr>
        </p:nvGraphicFramePr>
        <p:xfrm>
          <a:off x="275771" y="1335314"/>
          <a:ext cx="11756572" cy="538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286">
                  <a:extLst>
                    <a:ext uri="{9D8B030D-6E8A-4147-A177-3AD203B41FA5}">
                      <a16:colId xmlns:a16="http://schemas.microsoft.com/office/drawing/2014/main" val="1562048825"/>
                    </a:ext>
                  </a:extLst>
                </a:gridCol>
                <a:gridCol w="5878286">
                  <a:extLst>
                    <a:ext uri="{9D8B030D-6E8A-4147-A177-3AD203B41FA5}">
                      <a16:colId xmlns:a16="http://schemas.microsoft.com/office/drawing/2014/main" val="2360833125"/>
                    </a:ext>
                  </a:extLst>
                </a:gridCol>
              </a:tblGrid>
              <a:tr h="530321">
                <a:tc>
                  <a:txBody>
                    <a:bodyPr/>
                    <a:lstStyle/>
                    <a:p>
                      <a:r>
                        <a:rPr lang="en-ZA" sz="2000" dirty="0"/>
                        <a:t>Monetary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Fiscal policy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32978"/>
                  </a:ext>
                </a:extLst>
              </a:tr>
              <a:tr h="1754139">
                <a:tc>
                  <a:txBody>
                    <a:bodyPr/>
                    <a:lstStyle/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policy is the approach taken by a country’s central bank to influence spending in an economy by influencing the interest rate (Repo rate) and the money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policy is the approach the government takes to taxation and government spending in order to regulate the economy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491382"/>
                  </a:ext>
                </a:extLst>
              </a:tr>
              <a:tr h="1754139">
                <a:tc>
                  <a:txBody>
                    <a:bodyPr/>
                    <a:lstStyle/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SA monetary policy is determined by the Monetary Policy Committee (MPC) of the SARB, which is led by the, Governor Mr Lesetja </a:t>
                      </a:r>
                      <a:r>
                        <a:rPr lang="en-ZA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Kganyago</a:t>
                      </a: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 the government uses the national budget to influence economic activity, then this referred to as fiscal policy.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932914"/>
                  </a:ext>
                </a:extLst>
              </a:tr>
              <a:tr h="1346200">
                <a:tc>
                  <a:txBody>
                    <a:bodyPr/>
                    <a:lstStyle/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SA the National Treasury is in charge of fiscal policy, led by the Minister of Finance.</a:t>
                      </a:r>
                    </a:p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Currently Mr Tito Mboweni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610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359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60D00AA-AB7C-4F6C-81C4-9A723ABB74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941702"/>
              </p:ext>
            </p:extLst>
          </p:nvPr>
        </p:nvGraphicFramePr>
        <p:xfrm>
          <a:off x="755374" y="1825624"/>
          <a:ext cx="10598426" cy="431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9213">
                  <a:extLst>
                    <a:ext uri="{9D8B030D-6E8A-4147-A177-3AD203B41FA5}">
                      <a16:colId xmlns:a16="http://schemas.microsoft.com/office/drawing/2014/main" val="1645649472"/>
                    </a:ext>
                  </a:extLst>
                </a:gridCol>
                <a:gridCol w="5299213">
                  <a:extLst>
                    <a:ext uri="{9D8B030D-6E8A-4147-A177-3AD203B41FA5}">
                      <a16:colId xmlns:a16="http://schemas.microsoft.com/office/drawing/2014/main" val="3556318860"/>
                    </a:ext>
                  </a:extLst>
                </a:gridCol>
              </a:tblGrid>
              <a:tr h="4312709">
                <a:tc>
                  <a:txBody>
                    <a:bodyPr/>
                    <a:lstStyle/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While the aim of the MPC is to control inflation, monetary policy has the additional aim of </a:t>
                      </a: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Increasing economic growth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Decreasing unemployment</a:t>
                      </a:r>
                      <a:endParaRPr lang="en-ZA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Fiscal policy has three main aims:</a:t>
                      </a:r>
                    </a:p>
                    <a:p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en-Z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Increasing economics growth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Decreasing unemployment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Protecting against an increase in inflation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270194"/>
                  </a:ext>
                </a:extLst>
              </a:tr>
            </a:tbl>
          </a:graphicData>
        </a:graphic>
      </p:graphicFrame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F2BDEBD-FDB5-4F00-BF5A-2CF3BC263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193108"/>
              </p:ext>
            </p:extLst>
          </p:nvPr>
        </p:nvGraphicFramePr>
        <p:xfrm>
          <a:off x="755373" y="719666"/>
          <a:ext cx="1059842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8425">
                  <a:extLst>
                    <a:ext uri="{9D8B030D-6E8A-4147-A177-3AD203B41FA5}">
                      <a16:colId xmlns:a16="http://schemas.microsoft.com/office/drawing/2014/main" val="2064199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MONETARY                                                                                       FISCAL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626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91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6B8D-E93E-4CE8-8433-698D1858A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THE NEW PARADIGM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30ECE-C818-42C0-A886-0AE644B58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This discourages policy makers from using the monetary and</a:t>
            </a: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fiscal policy to fine-tune the economy, but rather encourages</a:t>
            </a: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achieving stability through sound long-term policy decisions</a:t>
            </a: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relating to demand (consumers) and supply (producers)</a:t>
            </a:r>
          </a:p>
        </p:txBody>
      </p:sp>
    </p:spTree>
    <p:extLst>
      <p:ext uri="{BB962C8B-B14F-4D97-AF65-F5344CB8AC3E}">
        <p14:creationId xmlns:p14="http://schemas.microsoft.com/office/powerpoint/2010/main" val="3501334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B8005-E85B-416B-B1CB-CA6E155C2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DEMAND SIDE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3E5EF-FAFF-4B83-9C2B-FDDC0E247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04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Demand side aim is to : 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increase or decrease aggregate demand depending on the stage of the business cycle.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 key to understanding demand-side policies is consumption.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When the C, G and I spend more, demand increases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This result in an increase in the total level of output (real GDP)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03844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E231-29DE-4239-8912-87C48316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en-ZA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ZA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Composition and features of a business cycle </a:t>
            </a:r>
            <a:b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165C9-F826-4AF1-867F-48A7EDCCD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32500" lnSpcReduction="20000"/>
          </a:bodyPr>
          <a:lstStyle/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sz="9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What is a business cycle?</a:t>
            </a:r>
          </a:p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endParaRPr lang="en-ZA" sz="96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sz="9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Business cycles are </a:t>
            </a:r>
            <a:r>
              <a:rPr lang="en-ZA" sz="9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successive periods</a:t>
            </a:r>
            <a:r>
              <a:rPr lang="en-ZA" sz="9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ZA" sz="9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fluctuations</a:t>
            </a:r>
            <a:r>
              <a:rPr lang="en-ZA" sz="9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ZA" sz="96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economic activity</a:t>
            </a:r>
            <a:r>
              <a:rPr lang="en-ZA" sz="96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                           </a:t>
            </a:r>
            <a:endParaRPr lang="en-ZA" sz="9600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endParaRPr lang="en-ZA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r>
              <a:rPr lang="en-ZA" sz="9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national output of a country does not grow in a </a:t>
            </a:r>
            <a:r>
              <a:rPr lang="en-ZA" sz="9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steady fashion</a:t>
            </a:r>
            <a:r>
              <a:rPr lang="en-ZA" sz="9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from one year to the next.   </a:t>
            </a:r>
            <a:endParaRPr lang="en-ZA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r>
              <a:rPr lang="en-ZA" sz="9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ZA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0209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587B7-D4BF-4B19-86EC-DDDB03A7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SUPPLY-SIDE</a:t>
            </a:r>
            <a:endParaRPr lang="en-ZA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DE50E-0272-4513-BF77-0BAADE396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5088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Supply-side aim is to:</a:t>
            </a:r>
          </a:p>
          <a:p>
            <a:pPr marL="0" indent="0"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Improve an economy’s ability to produce more products to meet the demand of the consumers.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This can be done - stimulating the economy by:</a:t>
            </a:r>
          </a:p>
          <a:p>
            <a:pPr marL="0" indent="0"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Reduction of costs of production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Improving the efficiency of input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Improving the efficiency of the market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74186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6F1DD-B898-4F39-A324-815621B6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latin typeface="Arial" panose="020B0604020202020204" pitchFamily="34" charset="0"/>
                <a:cs typeface="Arial" panose="020B0604020202020204" pitchFamily="34" charset="0"/>
              </a:rPr>
              <a:t>FEATURESUNDERPINNING, FORECASTING BUSINESS CYCLES</a:t>
            </a:r>
          </a:p>
        </p:txBody>
      </p:sp>
      <p:pic>
        <p:nvPicPr>
          <p:cNvPr id="1026" name="Picture 2" descr="Economic Indicators - BrightHedge">
            <a:extLst>
              <a:ext uri="{FF2B5EF4-FFF2-40B4-BE49-F238E27FC236}">
                <a16:creationId xmlns:a16="http://schemas.microsoft.com/office/drawing/2014/main" id="{7A53F9E7-BA0D-4708-B3D7-67AC7EB7EA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1887744"/>
            <a:ext cx="9210261" cy="460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31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F8455-3187-47A3-A9FD-0AC6B2A93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3913"/>
            <a:ext cx="10515600" cy="5183050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Length/duration of a cycle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r>
              <a:rPr lang="en-GB" dirty="0"/>
              <a:t>The length of the businesses cycle is measured from peak to peak or           from trough to trough.</a:t>
            </a:r>
          </a:p>
          <a:p>
            <a:r>
              <a:rPr lang="en-GB" dirty="0"/>
              <a:t>Longer cycles show strength and shorter cycles show weakness with regard to economic activities.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9202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FF12-569F-4D8F-B9F6-4C5D78DA3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Amplitude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dirty="0"/>
              <a:t>Amplitude refers to the vertical difference between a trough and a    trendline or the vertical difference between the peak and the trendline.</a:t>
            </a:r>
          </a:p>
          <a:p>
            <a:r>
              <a:rPr lang="en-GB" dirty="0"/>
              <a:t>It shows the intensity of the underlying forces and the size of change.</a:t>
            </a:r>
          </a:p>
          <a:p>
            <a:r>
              <a:rPr lang="en-GB" dirty="0"/>
              <a:t>The larger the amplitude, the stronger the forces in the economy and shows extreme expansion and contraction of economic activity</a:t>
            </a:r>
          </a:p>
          <a:p>
            <a:r>
              <a:rPr lang="en-GB" dirty="0"/>
              <a:t>Low or small amplitude indicates weak forces in the economy. The expansion and contraction of economic activity is moderate.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3457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60FBE-4579-4E10-ADEC-34667F07E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696"/>
            <a:ext cx="10515600" cy="4984267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Trend line</a:t>
            </a:r>
          </a:p>
          <a:p>
            <a:pPr marL="0" indent="0"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/>
              <a:t>It indicates the general direction in which the economy is moving.</a:t>
            </a:r>
          </a:p>
          <a:p>
            <a:r>
              <a:rPr lang="en-GB" dirty="0"/>
              <a:t>It represents the average position of a business cycle.</a:t>
            </a:r>
          </a:p>
          <a:p>
            <a:r>
              <a:rPr lang="en-GB" dirty="0"/>
              <a:t>An upward trendline or the one with a positive slope indicates economic growth.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28395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46BE7-A6E6-481A-A0D1-2CB474378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687"/>
            <a:ext cx="10515600" cy="5037276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Extrapolation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This means using historical data to predict the future.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23538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26870-AE1B-41CE-A7C8-0F3F07A9C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143293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Moving averages</a:t>
            </a:r>
          </a:p>
          <a:p>
            <a:pPr marL="0" indent="0">
              <a:buNone/>
            </a:pP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refers to the average price of an indicator over a specified time period.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Moving averages are used to look at price trends.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272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D6B0D9-D397-41A2-88C7-4EB4E0D02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639" y="178109"/>
            <a:ext cx="11875361" cy="667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08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F5FD0-24A4-49FC-9938-6B0DE94FE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070"/>
            <a:ext cx="10515600" cy="5752893"/>
          </a:xfrm>
        </p:spPr>
        <p:txBody>
          <a:bodyPr>
            <a:normAutofit fontScale="92500" lnSpcReduction="20000"/>
          </a:bodyPr>
          <a:lstStyle/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 countries experience an economic cycle which tracks the fluctuations in the rate of growth of a country’s Gross Domestic Product. </a:t>
            </a:r>
            <a:endParaRPr lang="en-ZA" sz="2800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r>
              <a:rPr lang="en-ZA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ZA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business cycle can also be defined as the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upward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downward 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movements 	of levels of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gross domestic product 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(GDP) or refers to the period of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expansions</a:t>
            </a:r>
            <a:r>
              <a:rPr lang="en-ZA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contractions 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the level of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economic activities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(business fluctuations) around its long-term growth trend. </a:t>
            </a:r>
            <a:endParaRPr lang="en-ZA" sz="2800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r>
              <a:rPr lang="en-ZA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ZA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These fluctuations occur around a long-term growth trend, and typically involve shifts over time between periods of relatively </a:t>
            </a:r>
            <a:r>
              <a:rPr lang="en-ZA" sz="28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rapid economic growth</a:t>
            </a:r>
            <a:r>
              <a:rPr lang="en-ZA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(an expansion or 	boom), and periods of relative stagnation or decline (contraction of recession).</a:t>
            </a:r>
            <a:endParaRPr lang="en-ZA" sz="2800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2114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5139B-6AEE-4632-9C24-2FB1164B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904"/>
            <a:ext cx="10515600" cy="52360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BUSINESS CYCLES ARE RECOGNISED BY THE FOLLOWING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Two periods, i.e. contraction and expansion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Two turning points, i.e. trough and peak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Four phases, namely recovery, prosperity, recession and depression.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2768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CC56D5-4D50-45DB-A613-E654E7A13F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410" t="12111" r="23356" b="18480"/>
          <a:stretch/>
        </p:blipFill>
        <p:spPr>
          <a:xfrm>
            <a:off x="623239" y="595086"/>
            <a:ext cx="10945521" cy="626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8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0D22CD0-2DB7-4011-B69C-8FA216EAF2C7}"/>
              </a:ext>
            </a:extLst>
          </p:cNvPr>
          <p:cNvSpPr txBox="1"/>
          <p:nvPr/>
        </p:nvSpPr>
        <p:spPr>
          <a:xfrm>
            <a:off x="1934817" y="1470991"/>
            <a:ext cx="8984974" cy="3128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 algn="ctr">
              <a:lnSpc>
                <a:spcPct val="107000"/>
              </a:lnSpc>
              <a:spcAft>
                <a:spcPts val="215"/>
              </a:spcAft>
            </a:pPr>
            <a:r>
              <a:rPr lang="en-ZA" sz="3600" b="1" dirty="0">
                <a:solidFill>
                  <a:srgbClr val="4B396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Expansion (recovery &amp; prosperity)</a:t>
            </a:r>
          </a:p>
          <a:p>
            <a:pPr indent="-6350" algn="ctr">
              <a:lnSpc>
                <a:spcPct val="107000"/>
              </a:lnSpc>
              <a:spcAft>
                <a:spcPts val="215"/>
              </a:spcAft>
            </a:pPr>
            <a:endParaRPr lang="en-ZA" sz="3600" b="1" dirty="0">
              <a:solidFill>
                <a:srgbClr val="4B3961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-6350" algn="ctr">
              <a:lnSpc>
                <a:spcPct val="107000"/>
              </a:lnSpc>
              <a:spcAft>
                <a:spcPts val="215"/>
              </a:spcAft>
            </a:pPr>
            <a:endParaRPr lang="en-ZA" sz="3600" b="1" dirty="0">
              <a:solidFill>
                <a:srgbClr val="4B396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-6350" algn="ctr">
              <a:lnSpc>
                <a:spcPct val="107000"/>
              </a:lnSpc>
              <a:spcAft>
                <a:spcPts val="215"/>
              </a:spcAft>
            </a:pPr>
            <a:endParaRPr lang="en-ZA" sz="3600" b="1" dirty="0">
              <a:solidFill>
                <a:srgbClr val="4B3961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-6350" algn="ctr">
              <a:lnSpc>
                <a:spcPct val="107000"/>
              </a:lnSpc>
              <a:spcAft>
                <a:spcPts val="215"/>
              </a:spcAft>
            </a:pPr>
            <a:r>
              <a:rPr lang="en-ZA" sz="3600" b="1" dirty="0">
                <a:solidFill>
                  <a:srgbClr val="4B396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ZA" sz="3600" b="1" dirty="0">
                <a:solidFill>
                  <a:srgbClr val="4B396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en-ZA" sz="3600" b="1" dirty="0">
                <a:solidFill>
                  <a:srgbClr val="4B396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ontraction (recession &amp; depression) </a:t>
            </a:r>
            <a:endParaRPr lang="en-Z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466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04127-6BFA-43B7-B4F3-DB1B8613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Recovery phase </a:t>
            </a:r>
            <a:br>
              <a:rPr lang="en-Z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D1093-BA6D-448E-AF6F-C5CF1D66A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6350">
              <a:lnSpc>
                <a:spcPct val="102000"/>
              </a:lnSpc>
              <a:spcAft>
                <a:spcPts val="205"/>
              </a:spcAft>
            </a:pP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Production increases and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more jobs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are created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Business sentiment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rises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and there is increased spending by firms (I)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There is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increased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economic activity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 and the country enters into a period of 	prosperity.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r>
              <a:rPr lang="en-ZA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Exports increase</a:t>
            </a:r>
            <a:r>
              <a:rPr lang="en-Z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the value of the rand appreciates, inflation falls/decreases</a:t>
            </a:r>
            <a:endParaRPr lang="en-ZA" dirty="0"/>
          </a:p>
        </p:txBody>
      </p:sp>
      <p:pic>
        <p:nvPicPr>
          <p:cNvPr id="3074" name="Picture 2" descr="Recovery (TV series) - Wikipedia">
            <a:extLst>
              <a:ext uri="{FF2B5EF4-FFF2-40B4-BE49-F238E27FC236}">
                <a16:creationId xmlns:a16="http://schemas.microsoft.com/office/drawing/2014/main" id="{2BC7CB90-170C-4EE0-B339-9E150EB87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020" y="681037"/>
            <a:ext cx="33909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84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40076-6299-438C-8111-373D7867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Prosperity phase (boom) </a:t>
            </a:r>
            <a:br>
              <a:rPr lang="en-Z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F3738-53B5-403E-8973-B050758CA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There is a great degree of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optimism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Employment levels rise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salaries and wages rise and spending increases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larger amount of money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is in circulation and this leads to an inflationary situation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fontAlgn="base">
              <a:lnSpc>
                <a:spcPct val="103000"/>
              </a:lnSpc>
              <a:spcAft>
                <a:spcPts val="760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Deficit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current account of B.O.P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high demand for credit, interest rates increase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endParaRPr lang="en-ZA" dirty="0"/>
          </a:p>
        </p:txBody>
      </p:sp>
      <p:pic>
        <p:nvPicPr>
          <p:cNvPr id="4098" name="Picture 2" descr="European stocks rise and Europe economic prosperity as a global rally as a  symbol of growth as a plant arrow chart growing upward to higher profits  Stock Photo - Alamy">
            <a:extLst>
              <a:ext uri="{FF2B5EF4-FFF2-40B4-BE49-F238E27FC236}">
                <a16:creationId xmlns:a16="http://schemas.microsoft.com/office/drawing/2014/main" id="{3DCB97C4-C88F-432F-91B7-52D747B31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892" y="272359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55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66059-4028-4791-8902-D58FD204F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4"/>
            <a:ext cx="10515600" cy="1325563"/>
          </a:xfrm>
        </p:spPr>
        <p:txBody>
          <a:bodyPr/>
          <a:lstStyle/>
          <a:p>
            <a:r>
              <a:rPr lang="en-ZA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Recession</a:t>
            </a:r>
            <a:r>
              <a:rPr lang="en-ZA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5C76-15D6-4E62-AE20-9FCFC7A38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Jobs are lost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and there is a feeling of pessimism</a:t>
            </a:r>
          </a:p>
          <a:p>
            <a:pPr mar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Employment levels drop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and there is a decrease in economic activity, and the economy slows down. </a:t>
            </a:r>
          </a:p>
          <a:p>
            <a:pPr marL="0" indent="0"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  <a:buNone/>
            </a:pP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fontAlgn="base">
              <a:lnSpc>
                <a:spcPct val="103000"/>
              </a:lnSpc>
              <a:spcAft>
                <a:spcPts val="195"/>
              </a:spcAft>
              <a:buClr>
                <a:srgbClr val="000000"/>
              </a:buClr>
              <a:buSzPts val="1100"/>
            </a:pP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value of the </a:t>
            </a:r>
            <a:r>
              <a:rPr lang="en-ZA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rand depreciates</a:t>
            </a:r>
            <a:r>
              <a:rPr lang="en-ZA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inflation increases, interest rates will increase, demand for credit as a result of the increased interest rates will fall, surplus on current account of B.O.P. </a:t>
            </a:r>
            <a:endParaRPr lang="en-ZA" u="none" strike="noStrike" dirty="0"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Wingdings" panose="05000000000000000000" pitchFamily="2" charset="2"/>
              <a:cs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spcAft>
                <a:spcPts val="195"/>
              </a:spcAft>
              <a:buNone/>
            </a:pPr>
            <a:r>
              <a:rPr lang="en-Z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ZA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ZA" dirty="0"/>
          </a:p>
        </p:txBody>
      </p:sp>
      <p:pic>
        <p:nvPicPr>
          <p:cNvPr id="5122" name="Picture 2" descr="How Entrepreneurs Can Win During A Recession">
            <a:extLst>
              <a:ext uri="{FF2B5EF4-FFF2-40B4-BE49-F238E27FC236}">
                <a16:creationId xmlns:a16="http://schemas.microsoft.com/office/drawing/2014/main" id="{46EDB342-09CE-44BE-A8A6-AA6F68DE0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0010" y="95408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91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1235</Words>
  <Application>Microsoft Office PowerPoint</Application>
  <PresentationFormat>Widescreen</PresentationFormat>
  <Paragraphs>164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</vt:lpstr>
      <vt:lpstr>Calibri</vt:lpstr>
      <vt:lpstr>Calibri Light</vt:lpstr>
      <vt:lpstr>Wingdings</vt:lpstr>
      <vt:lpstr>Office Theme</vt:lpstr>
      <vt:lpstr>PowerPoint Presentation</vt:lpstr>
      <vt:lpstr>The Composition and features of a business cycle  </vt:lpstr>
      <vt:lpstr>PowerPoint Presentation</vt:lpstr>
      <vt:lpstr>PowerPoint Presentation</vt:lpstr>
      <vt:lpstr>PowerPoint Presentation</vt:lpstr>
      <vt:lpstr>PowerPoint Presentation</vt:lpstr>
      <vt:lpstr>Recovery phase  </vt:lpstr>
      <vt:lpstr>Prosperity phase (boom)  </vt:lpstr>
      <vt:lpstr>Recession </vt:lpstr>
      <vt:lpstr>Depression  </vt:lpstr>
      <vt:lpstr>The two turning points  </vt:lpstr>
      <vt:lpstr>Trough</vt:lpstr>
      <vt:lpstr>EXPLANATION FOR BUSINESS CYCLES</vt:lpstr>
      <vt:lpstr>PowerPoint Presentation</vt:lpstr>
      <vt:lpstr>KINDS OF BUSINESS CYCLES</vt:lpstr>
      <vt:lpstr>GOVERNMENT POLICY</vt:lpstr>
      <vt:lpstr>PowerPoint Presentation</vt:lpstr>
      <vt:lpstr>THE NEW PARADIGM </vt:lpstr>
      <vt:lpstr>DEMAND SIDE </vt:lpstr>
      <vt:lpstr>SUPPLY-SIDE</vt:lpstr>
      <vt:lpstr>FEATURESUNDERPINNING, FORECASTING BUSINESS CYCLES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Maretha Frieslaar</dc:creator>
  <cp:lastModifiedBy>Maretha Frieslaar</cp:lastModifiedBy>
  <cp:revision>28</cp:revision>
  <dcterms:created xsi:type="dcterms:W3CDTF">2020-11-26T10:16:51Z</dcterms:created>
  <dcterms:modified xsi:type="dcterms:W3CDTF">2020-11-27T17:33:14Z</dcterms:modified>
</cp:coreProperties>
</file>